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aleway"/>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841057-1028-47A2-9C47-E514C4A446C7}">
  <a:tblStyle styleId="{C3841057-1028-47A2-9C47-E514C4A446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italic.fntdata"/><Relationship Id="rId10" Type="http://schemas.openxmlformats.org/officeDocument/2006/relationships/slide" Target="slides/slide4.xml"/><Relationship Id="rId54" Type="http://schemas.openxmlformats.org/officeDocument/2006/relationships/font" Target="fonts/Raleway-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Raleway-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5b925c8b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5b925c8b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5b925c8b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5b925c8b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5b925c8b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5b925c8b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58f53f78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58f53f7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24eecd23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24eecd23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5ab23b2e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5ab23b2e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24eecd2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24eecd2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5b925c8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5b925c8b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24eecd2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24eecd2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5b925c8b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5b925c8b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e35d116c4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e35d116c4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5b925c8b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5b925c8b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5b925c8b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5b925c8b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5b925c8b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5b925c8b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5b925c8b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5b925c8b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a61d939d7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a61d939d7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5ab23b2e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5ab23b2e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5ab23b2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5ab23b2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5ab23b2e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5ab23b2e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5ab23b2e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5ab23b2e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5ab23b2ee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5ab23b2ee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e37d0bd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e37d0bd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5ab23b2ee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5ab23b2e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58f53f78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58f53f78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58f53f78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58f53f78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5ab23b2e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5ab23b2e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5ab23b2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5ab23b2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5ab23b2e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5ab23b2e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111111"/>
              </a:buClr>
              <a:buSzPts val="1350"/>
              <a:buChar char="●"/>
            </a:pPr>
            <a:r>
              <a:rPr lang="en" sz="1350">
                <a:solidFill>
                  <a:srgbClr val="111111"/>
                </a:solidFill>
                <a:highlight>
                  <a:srgbClr val="FFFFFF"/>
                </a:highlight>
              </a:rPr>
              <a:t>The quartile measures the spread of values above and below the mean by dividing the distribution into four groups.</a:t>
            </a:r>
            <a:endParaRPr sz="1350">
              <a:solidFill>
                <a:srgbClr val="111111"/>
              </a:solidFill>
              <a:highlight>
                <a:srgbClr val="FFFFFF"/>
              </a:highlight>
            </a:endParaRPr>
          </a:p>
          <a:p>
            <a:pPr indent="-314325" lvl="0" marL="457200" rtl="0" algn="l">
              <a:lnSpc>
                <a:spcPct val="115000"/>
              </a:lnSpc>
              <a:spcBef>
                <a:spcPts val="0"/>
              </a:spcBef>
              <a:spcAft>
                <a:spcPts val="0"/>
              </a:spcAft>
              <a:buClr>
                <a:srgbClr val="111111"/>
              </a:buClr>
              <a:buSzPts val="1350"/>
              <a:buChar char="●"/>
            </a:pPr>
            <a:r>
              <a:rPr lang="en" sz="1350">
                <a:solidFill>
                  <a:srgbClr val="111111"/>
                </a:solidFill>
                <a:highlight>
                  <a:srgbClr val="FFFFFF"/>
                </a:highlight>
              </a:rPr>
              <a:t>A quartile divides data into three points—a lower quartile, median, and upper quartile—to form four groups of the dataset.</a:t>
            </a:r>
            <a:endParaRPr sz="1350">
              <a:solidFill>
                <a:srgbClr val="111111"/>
              </a:solidFill>
              <a:highlight>
                <a:srgbClr val="FFFFFF"/>
              </a:highlight>
            </a:endParaRPr>
          </a:p>
          <a:p>
            <a:pPr indent="-314325" lvl="0" marL="457200" rtl="0" algn="l">
              <a:lnSpc>
                <a:spcPct val="115000"/>
              </a:lnSpc>
              <a:spcBef>
                <a:spcPts val="0"/>
              </a:spcBef>
              <a:spcAft>
                <a:spcPts val="0"/>
              </a:spcAft>
              <a:buClr>
                <a:srgbClr val="111111"/>
              </a:buClr>
              <a:buSzPts val="1350"/>
              <a:buChar char="●"/>
            </a:pPr>
            <a:r>
              <a:rPr lang="en" sz="1350">
                <a:solidFill>
                  <a:srgbClr val="111111"/>
                </a:solidFill>
                <a:highlight>
                  <a:srgbClr val="FFFFFF"/>
                </a:highlight>
              </a:rPr>
              <a:t>If there are more than 30 applications created on a certain week, then that week has more applications coming in than at least 75% of all weeks</a:t>
            </a:r>
            <a:endParaRPr sz="1350">
              <a:solidFill>
                <a:srgbClr val="11111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5ab23b2ee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5ab23b2e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5ab23b2ee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5ab23b2ee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24eecd236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24eecd23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24eecd2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24eecd2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58f53f7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58f53f7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24eecd23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24eecd23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58f53f78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58f53f78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58f53f78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58f53f78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f4c7d99a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f4c7d99a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8f53f78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8f53f78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f4c7d99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f4c7d99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24eecd23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24eecd236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e37d0bd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e37d0bd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e37d0bd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e37d0bd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e37d0bdf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e37d0bdf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a61d939d7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a61d939d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5b925c8b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5b925c8b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GIDS Masters Admissions Project: Final Presentation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10: Qianqian Gu, Chen Yao, Hanyang Zhang, Wei Wu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a:blip r:embed="rId3">
            <a:alphaModFix/>
          </a:blip>
          <a:stretch>
            <a:fillRect/>
          </a:stretch>
        </p:blipFill>
        <p:spPr>
          <a:xfrm>
            <a:off x="724950" y="1327675"/>
            <a:ext cx="5716106" cy="3232076"/>
          </a:xfrm>
          <a:prstGeom prst="rect">
            <a:avLst/>
          </a:prstGeom>
          <a:noFill/>
          <a:ln>
            <a:noFill/>
          </a:ln>
        </p:spPr>
      </p:pic>
      <p:sp>
        <p:nvSpPr>
          <p:cNvPr id="146" name="Google Shape;146;p22"/>
          <p:cNvSpPr txBox="1"/>
          <p:nvPr/>
        </p:nvSpPr>
        <p:spPr>
          <a:xfrm>
            <a:off x="724950" y="404275"/>
            <a:ext cx="832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aleway"/>
                <a:ea typeface="Raleway"/>
                <a:cs typeface="Raleway"/>
                <a:sym typeface="Raleway"/>
              </a:rPr>
              <a:t>Where did denied/waitlisted applicants go if they didn’t get admitted to Rochester? </a:t>
            </a:r>
            <a:endParaRPr b="1" sz="2400">
              <a:solidFill>
                <a:schemeClr val="dk2"/>
              </a:solidFill>
              <a:latin typeface="Raleway"/>
              <a:ea typeface="Raleway"/>
              <a:cs typeface="Raleway"/>
              <a:sym typeface="Raleway"/>
            </a:endParaRPr>
          </a:p>
        </p:txBody>
      </p:sp>
      <p:sp>
        <p:nvSpPr>
          <p:cNvPr id="147" name="Google Shape;147;p22"/>
          <p:cNvSpPr txBox="1"/>
          <p:nvPr>
            <p:ph idx="1" type="body"/>
          </p:nvPr>
        </p:nvSpPr>
        <p:spPr>
          <a:xfrm>
            <a:off x="594450" y="4461825"/>
            <a:ext cx="7697400" cy="746100"/>
          </a:xfrm>
          <a:prstGeom prst="rect">
            <a:avLst/>
          </a:prstGeom>
        </p:spPr>
        <p:txBody>
          <a:bodyPr anchorCtr="0" anchor="ctr" bIns="91425" lIns="91425" spcFirstLastPara="1" rIns="91425" wrap="square" tIns="91425">
            <a:normAutofit lnSpcReduction="10000"/>
          </a:bodyPr>
          <a:lstStyle/>
          <a:p>
            <a:pPr indent="-311150" lvl="0" marL="457200" rtl="0" algn="l">
              <a:spcBef>
                <a:spcPts val="0"/>
              </a:spcBef>
              <a:spcAft>
                <a:spcPts val="0"/>
              </a:spcAft>
              <a:buClr>
                <a:schemeClr val="dk2"/>
              </a:buClr>
              <a:buSzPts val="1300"/>
              <a:buFont typeface="Lato"/>
              <a:buChar char="●"/>
            </a:pPr>
            <a:r>
              <a:rPr lang="en">
                <a:solidFill>
                  <a:schemeClr val="dk2"/>
                </a:solidFill>
              </a:rPr>
              <a:t>More admitted students who didn’t get admitted to Rochester seem to go to school such as Columbia University,  Syracuse University, and University of Southern California. </a:t>
            </a:r>
            <a:endParaRPr>
              <a:solidFill>
                <a:schemeClr val="dk2"/>
              </a:solidFill>
            </a:endParaRPr>
          </a:p>
          <a:p>
            <a:pPr indent="0" lvl="0" marL="0" rtl="0" algn="l">
              <a:spcBef>
                <a:spcPts val="0"/>
              </a:spcBef>
              <a:spcAft>
                <a:spcPts val="0"/>
              </a:spcAft>
              <a:buNone/>
            </a:pPr>
            <a:r>
              <a:t/>
            </a:r>
            <a:endParaRPr/>
          </a:p>
        </p:txBody>
      </p:sp>
      <p:sp>
        <p:nvSpPr>
          <p:cNvPr id="148" name="Google Shape;148;p22"/>
          <p:cNvSpPr/>
          <p:nvPr/>
        </p:nvSpPr>
        <p:spPr>
          <a:xfrm>
            <a:off x="6507225" y="2067950"/>
            <a:ext cx="163200" cy="1653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txBox="1"/>
          <p:nvPr/>
        </p:nvSpPr>
        <p:spPr>
          <a:xfrm>
            <a:off x="6670425" y="1775125"/>
            <a:ext cx="20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Descending order</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idx="1" type="body"/>
          </p:nvPr>
        </p:nvSpPr>
        <p:spPr>
          <a:xfrm>
            <a:off x="724950" y="3983025"/>
            <a:ext cx="8101800" cy="10638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Clr>
                <a:schemeClr val="dk2"/>
              </a:buClr>
              <a:buSzPts val="1300"/>
              <a:buFont typeface="Lato"/>
              <a:buChar char="●"/>
            </a:pPr>
            <a:r>
              <a:rPr lang="en">
                <a:solidFill>
                  <a:schemeClr val="dk2"/>
                </a:solidFill>
              </a:rPr>
              <a:t>Order the legend categorical based on the percentage of distribution of each </a:t>
            </a:r>
            <a:r>
              <a:rPr lang="en">
                <a:solidFill>
                  <a:schemeClr val="dk2"/>
                </a:solidFill>
              </a:rPr>
              <a:t>category</a:t>
            </a:r>
            <a:endParaRPr>
              <a:solidFill>
                <a:schemeClr val="dk2"/>
              </a:solidFill>
            </a:endParaRPr>
          </a:p>
          <a:p>
            <a:pPr indent="-311150" lvl="0" marL="457200" rtl="0" algn="l">
              <a:spcBef>
                <a:spcPts val="0"/>
              </a:spcBef>
              <a:spcAft>
                <a:spcPts val="0"/>
              </a:spcAft>
              <a:buClr>
                <a:schemeClr val="dk2"/>
              </a:buClr>
              <a:buSzPts val="1300"/>
              <a:buFont typeface="Lato"/>
              <a:buChar char="●"/>
            </a:pPr>
            <a:r>
              <a:rPr lang="en">
                <a:solidFill>
                  <a:schemeClr val="dk2"/>
                </a:solidFill>
              </a:rPr>
              <a:t>Most students heard about our program through Family/Friend, Internet search, and University of Rochester’s reputation/word of mouth (higher percentage). </a:t>
            </a:r>
            <a:endParaRPr>
              <a:solidFill>
                <a:schemeClr val="dk2"/>
              </a:solidFill>
            </a:endParaRPr>
          </a:p>
          <a:p>
            <a:pPr indent="0" lvl="0" marL="457200" rtl="0" algn="l">
              <a:spcBef>
                <a:spcPts val="0"/>
              </a:spcBef>
              <a:spcAft>
                <a:spcPts val="0"/>
              </a:spcAft>
              <a:buNone/>
            </a:pPr>
            <a:r>
              <a:t/>
            </a:r>
            <a:endParaRPr/>
          </a:p>
        </p:txBody>
      </p:sp>
      <p:pic>
        <p:nvPicPr>
          <p:cNvPr id="155" name="Google Shape;155;p23"/>
          <p:cNvPicPr preferRelativeResize="0"/>
          <p:nvPr/>
        </p:nvPicPr>
        <p:blipFill>
          <a:blip r:embed="rId3">
            <a:alphaModFix/>
          </a:blip>
          <a:stretch>
            <a:fillRect/>
          </a:stretch>
        </p:blipFill>
        <p:spPr>
          <a:xfrm>
            <a:off x="724950" y="1001175"/>
            <a:ext cx="7327200" cy="2981850"/>
          </a:xfrm>
          <a:prstGeom prst="rect">
            <a:avLst/>
          </a:prstGeom>
          <a:noFill/>
          <a:ln>
            <a:noFill/>
          </a:ln>
        </p:spPr>
      </p:pic>
      <p:sp>
        <p:nvSpPr>
          <p:cNvPr id="156" name="Google Shape;156;p23"/>
          <p:cNvSpPr txBox="1"/>
          <p:nvPr/>
        </p:nvSpPr>
        <p:spPr>
          <a:xfrm>
            <a:off x="724950" y="472450"/>
            <a:ext cx="857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aleway"/>
                <a:ea typeface="Raleway"/>
                <a:cs typeface="Raleway"/>
                <a:sym typeface="Raleway"/>
              </a:rPr>
              <a:t>How did they hear about our program?</a:t>
            </a:r>
            <a:endParaRPr b="1" sz="2400">
              <a:solidFill>
                <a:schemeClr val="dk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idx="1" type="body"/>
          </p:nvPr>
        </p:nvSpPr>
        <p:spPr>
          <a:xfrm>
            <a:off x="724950" y="4256375"/>
            <a:ext cx="7697400" cy="576600"/>
          </a:xfrm>
          <a:prstGeom prst="rect">
            <a:avLst/>
          </a:prstGeom>
        </p:spPr>
        <p:txBody>
          <a:bodyPr anchorCtr="0" anchor="ctr" bIns="91425" lIns="91425" spcFirstLastPara="1" rIns="91425" wrap="square" tIns="91425">
            <a:normAutofit lnSpcReduction="10000"/>
          </a:bodyPr>
          <a:lstStyle/>
          <a:p>
            <a:pPr indent="-311150" lvl="0" marL="457200" rtl="0" algn="l">
              <a:spcBef>
                <a:spcPts val="0"/>
              </a:spcBef>
              <a:spcAft>
                <a:spcPts val="0"/>
              </a:spcAft>
              <a:buClr>
                <a:schemeClr val="dk2"/>
              </a:buClr>
              <a:buSzPts val="1300"/>
              <a:buFont typeface="Lato"/>
              <a:buChar char="●"/>
            </a:pPr>
            <a:r>
              <a:rPr lang="en">
                <a:solidFill>
                  <a:schemeClr val="dk2"/>
                </a:solidFill>
              </a:rPr>
              <a:t> More </a:t>
            </a:r>
            <a:r>
              <a:rPr lang="en">
                <a:solidFill>
                  <a:schemeClr val="dk2"/>
                </a:solidFill>
              </a:rPr>
              <a:t>graduate</a:t>
            </a:r>
            <a:r>
              <a:rPr lang="en">
                <a:solidFill>
                  <a:schemeClr val="dk2"/>
                </a:solidFill>
              </a:rPr>
              <a:t> school applicants are from China, India, and United States. </a:t>
            </a:r>
            <a:endParaRPr>
              <a:solidFill>
                <a:schemeClr val="dk2"/>
              </a:solidFill>
            </a:endParaRPr>
          </a:p>
          <a:p>
            <a:pPr indent="0" lvl="0" marL="0" rtl="0" algn="l">
              <a:spcBef>
                <a:spcPts val="0"/>
              </a:spcBef>
              <a:spcAft>
                <a:spcPts val="0"/>
              </a:spcAft>
              <a:buNone/>
            </a:pPr>
            <a:r>
              <a:t/>
            </a:r>
            <a:endParaRPr/>
          </a:p>
        </p:txBody>
      </p:sp>
      <p:pic>
        <p:nvPicPr>
          <p:cNvPr id="162" name="Google Shape;162;p24"/>
          <p:cNvPicPr preferRelativeResize="0"/>
          <p:nvPr/>
        </p:nvPicPr>
        <p:blipFill>
          <a:blip r:embed="rId3">
            <a:alphaModFix/>
          </a:blip>
          <a:stretch>
            <a:fillRect/>
          </a:stretch>
        </p:blipFill>
        <p:spPr>
          <a:xfrm>
            <a:off x="724950" y="887138"/>
            <a:ext cx="7607726" cy="3369226"/>
          </a:xfrm>
          <a:prstGeom prst="rect">
            <a:avLst/>
          </a:prstGeom>
          <a:noFill/>
          <a:ln>
            <a:noFill/>
          </a:ln>
        </p:spPr>
      </p:pic>
      <p:sp>
        <p:nvSpPr>
          <p:cNvPr id="163" name="Google Shape;163;p24"/>
          <p:cNvSpPr txBox="1"/>
          <p:nvPr/>
        </p:nvSpPr>
        <p:spPr>
          <a:xfrm>
            <a:off x="724950" y="333050"/>
            <a:ext cx="7865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Part I: The nationalities of our applicants</a:t>
            </a:r>
            <a:endParaRPr b="1" sz="2600">
              <a:solidFill>
                <a:schemeClr val="dk2"/>
              </a:solidFill>
              <a:latin typeface="Raleway"/>
              <a:ea typeface="Raleway"/>
              <a:cs typeface="Raleway"/>
              <a:sym typeface="Raleway"/>
            </a:endParaRPr>
          </a:p>
          <a:p>
            <a:pPr indent="0" lvl="0" marL="0" rtl="0" algn="l">
              <a:spcBef>
                <a:spcPts val="0"/>
              </a:spcBef>
              <a:spcAft>
                <a:spcPts val="0"/>
              </a:spcAft>
              <a:buNone/>
            </a:pPr>
            <a:r>
              <a:t/>
            </a:r>
            <a:endParaRPr b="1" sz="2400">
              <a:solidFill>
                <a:schemeClr val="dk2"/>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 type="body"/>
          </p:nvPr>
        </p:nvSpPr>
        <p:spPr>
          <a:xfrm>
            <a:off x="723300" y="3489850"/>
            <a:ext cx="7697400" cy="1320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1150" lvl="0" marL="457200" rtl="0" algn="l">
              <a:spcBef>
                <a:spcPts val="0"/>
              </a:spcBef>
              <a:spcAft>
                <a:spcPts val="0"/>
              </a:spcAft>
              <a:buClr>
                <a:schemeClr val="dk2"/>
              </a:buClr>
              <a:buSzPts val="1300"/>
              <a:buFont typeface="Lato"/>
              <a:buChar char="●"/>
            </a:pPr>
            <a:r>
              <a:rPr lang="en">
                <a:solidFill>
                  <a:schemeClr val="dk2"/>
                </a:solidFill>
              </a:rPr>
              <a:t>Since University of Rochester is currently ranked as no.34 in US news, it is likely that more rankings of students who declined our offers are in the range from 21 - 30. </a:t>
            </a:r>
            <a:endParaRPr>
              <a:solidFill>
                <a:schemeClr val="dk2"/>
              </a:solidFill>
            </a:endParaRPr>
          </a:p>
          <a:p>
            <a:pPr indent="0" lvl="0" marL="0" rtl="0" algn="l">
              <a:spcBef>
                <a:spcPts val="0"/>
              </a:spcBef>
              <a:spcAft>
                <a:spcPts val="0"/>
              </a:spcAft>
              <a:buNone/>
            </a:pPr>
            <a:r>
              <a:t/>
            </a:r>
            <a:endParaRPr/>
          </a:p>
        </p:txBody>
      </p:sp>
      <p:pic>
        <p:nvPicPr>
          <p:cNvPr id="169" name="Google Shape;169;p25"/>
          <p:cNvPicPr preferRelativeResize="0"/>
          <p:nvPr/>
        </p:nvPicPr>
        <p:blipFill>
          <a:blip r:embed="rId3">
            <a:alphaModFix/>
          </a:blip>
          <a:stretch>
            <a:fillRect/>
          </a:stretch>
        </p:blipFill>
        <p:spPr>
          <a:xfrm>
            <a:off x="76200" y="1537750"/>
            <a:ext cx="8991601" cy="1753063"/>
          </a:xfrm>
          <a:prstGeom prst="rect">
            <a:avLst/>
          </a:prstGeom>
          <a:noFill/>
          <a:ln>
            <a:noFill/>
          </a:ln>
        </p:spPr>
      </p:pic>
      <p:sp>
        <p:nvSpPr>
          <p:cNvPr id="170" name="Google Shape;170;p25"/>
          <p:cNvSpPr txBox="1"/>
          <p:nvPr/>
        </p:nvSpPr>
        <p:spPr>
          <a:xfrm>
            <a:off x="503750" y="477225"/>
            <a:ext cx="58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1" name="Google Shape;171;p25"/>
          <p:cNvSpPr txBox="1"/>
          <p:nvPr>
            <p:ph idx="4294967295" type="title"/>
          </p:nvPr>
        </p:nvSpPr>
        <p:spPr>
          <a:xfrm>
            <a:off x="503750" y="708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ranking of students who declined our offers.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6"/>
          <p:cNvPicPr preferRelativeResize="0"/>
          <p:nvPr/>
        </p:nvPicPr>
        <p:blipFill>
          <a:blip r:embed="rId3">
            <a:alphaModFix/>
          </a:blip>
          <a:stretch>
            <a:fillRect/>
          </a:stretch>
        </p:blipFill>
        <p:spPr>
          <a:xfrm>
            <a:off x="450050" y="1117223"/>
            <a:ext cx="6490550" cy="2955500"/>
          </a:xfrm>
          <a:prstGeom prst="rect">
            <a:avLst/>
          </a:prstGeom>
          <a:noFill/>
          <a:ln>
            <a:noFill/>
          </a:ln>
        </p:spPr>
      </p:pic>
      <p:sp>
        <p:nvSpPr>
          <p:cNvPr id="177" name="Google Shape;177;p26"/>
          <p:cNvSpPr txBox="1"/>
          <p:nvPr>
            <p:ph idx="4294967295" type="title"/>
          </p:nvPr>
        </p:nvSpPr>
        <p:spPr>
          <a:xfrm>
            <a:off x="450050" y="550650"/>
            <a:ext cx="8022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GPA and GRE scores of different groups</a:t>
            </a:r>
            <a:endParaRPr/>
          </a:p>
        </p:txBody>
      </p:sp>
      <p:sp>
        <p:nvSpPr>
          <p:cNvPr id="178" name="Google Shape;178;p26"/>
          <p:cNvSpPr txBox="1"/>
          <p:nvPr/>
        </p:nvSpPr>
        <p:spPr>
          <a:xfrm>
            <a:off x="504675" y="3844200"/>
            <a:ext cx="83970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Avg.GRE Score and Avg.GPA of students who decline our offers are higher than those that </a:t>
            </a:r>
            <a:r>
              <a:rPr lang="en" sz="1300">
                <a:solidFill>
                  <a:schemeClr val="dk2"/>
                </a:solidFill>
                <a:latin typeface="Lato"/>
                <a:ea typeface="Lato"/>
                <a:cs typeface="Lato"/>
                <a:sym typeface="Lato"/>
              </a:rPr>
              <a:t>accept our offers (ex: more applicants who decline out offers  go to columbia university which has higher rankings).</a:t>
            </a:r>
            <a:endParaRPr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Avg.GRE Score and Avg.GPA of students who denied are lower. </a:t>
            </a:r>
            <a:endParaRPr sz="1300">
              <a:solidFill>
                <a:schemeClr val="dk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729450" y="1318650"/>
            <a:ext cx="76887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40"/>
              <a:t>Part I: Methods </a:t>
            </a:r>
            <a:endParaRPr sz="2140"/>
          </a:p>
          <a:p>
            <a:pPr indent="0" lvl="0" marL="0" rtl="0" algn="l">
              <a:spcBef>
                <a:spcPts val="0"/>
              </a:spcBef>
              <a:spcAft>
                <a:spcPts val="0"/>
              </a:spcAft>
              <a:buSzPts val="990"/>
              <a:buNone/>
            </a:pPr>
            <a:r>
              <a:rPr lang="en" sz="2140"/>
              <a:t>(Predicting whether a student will decline our offer)</a:t>
            </a:r>
            <a:endParaRPr sz="2140"/>
          </a:p>
          <a:p>
            <a:pPr indent="0" lvl="0" marL="0" rtl="0" algn="l">
              <a:spcBef>
                <a:spcPts val="0"/>
              </a:spcBef>
              <a:spcAft>
                <a:spcPts val="0"/>
              </a:spcAft>
              <a:buSzPts val="990"/>
              <a:buNone/>
            </a:pPr>
            <a:r>
              <a:t/>
            </a:r>
            <a:endParaRPr sz="2140"/>
          </a:p>
        </p:txBody>
      </p:sp>
      <p:sp>
        <p:nvSpPr>
          <p:cNvPr id="184" name="Google Shape;184;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n"/>
              <a:t>Accept : Class  0</a:t>
            </a:r>
            <a:endParaRPr/>
          </a:p>
          <a:p>
            <a:pPr indent="-311150" lvl="0" marL="457200" rtl="0" algn="l">
              <a:spcBef>
                <a:spcPts val="0"/>
              </a:spcBef>
              <a:spcAft>
                <a:spcPts val="0"/>
              </a:spcAft>
              <a:buSzPts val="1300"/>
              <a:buChar char="●"/>
            </a:pPr>
            <a:r>
              <a:rPr lang="en"/>
              <a:t>Decline(Melt, No response, Decline, Defer): Class 1</a:t>
            </a:r>
            <a:endParaRPr/>
          </a:p>
          <a:p>
            <a:pPr indent="-311150" lvl="0" marL="457200" rtl="0" algn="l">
              <a:spcBef>
                <a:spcPts val="0"/>
              </a:spcBef>
              <a:spcAft>
                <a:spcPts val="0"/>
              </a:spcAft>
              <a:buSzPts val="1300"/>
              <a:buChar char="●"/>
            </a:pPr>
            <a:r>
              <a:rPr lang="en"/>
              <a:t>Deny: eliminated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190" name="Google Shape;190;p28"/>
          <p:cNvSpPr txBox="1"/>
          <p:nvPr/>
        </p:nvSpPr>
        <p:spPr>
          <a:xfrm>
            <a:off x="724950" y="493925"/>
            <a:ext cx="7151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latin typeface="Raleway"/>
                <a:ea typeface="Raleway"/>
                <a:cs typeface="Raleway"/>
                <a:sym typeface="Raleway"/>
              </a:rPr>
              <a:t>Part I: Methods (Distri. Of Original Target Column )</a:t>
            </a:r>
            <a:endParaRPr b="1" sz="2300">
              <a:solidFill>
                <a:schemeClr val="dk2"/>
              </a:solidFill>
              <a:latin typeface="Raleway"/>
              <a:ea typeface="Raleway"/>
              <a:cs typeface="Raleway"/>
              <a:sym typeface="Raleway"/>
            </a:endParaRPr>
          </a:p>
        </p:txBody>
      </p:sp>
      <p:pic>
        <p:nvPicPr>
          <p:cNvPr id="191" name="Google Shape;191;p28"/>
          <p:cNvPicPr preferRelativeResize="0"/>
          <p:nvPr/>
        </p:nvPicPr>
        <p:blipFill rotWithShape="1">
          <a:blip r:embed="rId3">
            <a:alphaModFix/>
          </a:blip>
          <a:srcRect b="26503" l="0" r="0" t="0"/>
          <a:stretch/>
        </p:blipFill>
        <p:spPr>
          <a:xfrm>
            <a:off x="724950" y="1132625"/>
            <a:ext cx="5157275" cy="3186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97" name="Google Shape;197;p29"/>
          <p:cNvPicPr preferRelativeResize="0"/>
          <p:nvPr/>
        </p:nvPicPr>
        <p:blipFill rotWithShape="1">
          <a:blip r:embed="rId3">
            <a:alphaModFix/>
          </a:blip>
          <a:srcRect b="26637" l="0" r="0" t="0"/>
          <a:stretch/>
        </p:blipFill>
        <p:spPr>
          <a:xfrm>
            <a:off x="724950" y="1312387"/>
            <a:ext cx="4778050" cy="2946625"/>
          </a:xfrm>
          <a:prstGeom prst="rect">
            <a:avLst/>
          </a:prstGeom>
          <a:noFill/>
          <a:ln>
            <a:noFill/>
          </a:ln>
        </p:spPr>
      </p:pic>
      <p:sp>
        <p:nvSpPr>
          <p:cNvPr id="198" name="Google Shape;198;p29"/>
          <p:cNvSpPr txBox="1"/>
          <p:nvPr/>
        </p:nvSpPr>
        <p:spPr>
          <a:xfrm>
            <a:off x="724950" y="493925"/>
            <a:ext cx="7151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latin typeface="Raleway"/>
                <a:ea typeface="Raleway"/>
                <a:cs typeface="Raleway"/>
                <a:sym typeface="Raleway"/>
              </a:rPr>
              <a:t>Part I: Methods (Distri. After Elimination)</a:t>
            </a:r>
            <a:endParaRPr b="1" sz="2300">
              <a:solidFill>
                <a:schemeClr val="dk2"/>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04" name="Google Shape;204;p30"/>
          <p:cNvPicPr preferRelativeResize="0"/>
          <p:nvPr/>
        </p:nvPicPr>
        <p:blipFill>
          <a:blip r:embed="rId3">
            <a:alphaModFix/>
          </a:blip>
          <a:stretch>
            <a:fillRect/>
          </a:stretch>
        </p:blipFill>
        <p:spPr>
          <a:xfrm>
            <a:off x="724950" y="1474975"/>
            <a:ext cx="3745900" cy="414625"/>
          </a:xfrm>
          <a:prstGeom prst="rect">
            <a:avLst/>
          </a:prstGeom>
          <a:noFill/>
          <a:ln>
            <a:noFill/>
          </a:ln>
        </p:spPr>
      </p:pic>
      <p:pic>
        <p:nvPicPr>
          <p:cNvPr id="205" name="Google Shape;205;p30"/>
          <p:cNvPicPr preferRelativeResize="0"/>
          <p:nvPr/>
        </p:nvPicPr>
        <p:blipFill>
          <a:blip r:embed="rId4">
            <a:alphaModFix/>
          </a:blip>
          <a:stretch>
            <a:fillRect/>
          </a:stretch>
        </p:blipFill>
        <p:spPr>
          <a:xfrm>
            <a:off x="724956" y="1889600"/>
            <a:ext cx="3434570" cy="2482476"/>
          </a:xfrm>
          <a:prstGeom prst="rect">
            <a:avLst/>
          </a:prstGeom>
          <a:noFill/>
          <a:ln>
            <a:noFill/>
          </a:ln>
        </p:spPr>
      </p:pic>
      <p:pic>
        <p:nvPicPr>
          <p:cNvPr id="206" name="Google Shape;206;p30"/>
          <p:cNvPicPr preferRelativeResize="0"/>
          <p:nvPr/>
        </p:nvPicPr>
        <p:blipFill>
          <a:blip r:embed="rId5">
            <a:alphaModFix/>
          </a:blip>
          <a:stretch>
            <a:fillRect/>
          </a:stretch>
        </p:blipFill>
        <p:spPr>
          <a:xfrm>
            <a:off x="4572000" y="1443675"/>
            <a:ext cx="3889474" cy="477225"/>
          </a:xfrm>
          <a:prstGeom prst="rect">
            <a:avLst/>
          </a:prstGeom>
          <a:noFill/>
          <a:ln>
            <a:noFill/>
          </a:ln>
        </p:spPr>
      </p:pic>
      <p:pic>
        <p:nvPicPr>
          <p:cNvPr id="207" name="Google Shape;207;p30"/>
          <p:cNvPicPr preferRelativeResize="0"/>
          <p:nvPr/>
        </p:nvPicPr>
        <p:blipFill>
          <a:blip r:embed="rId6">
            <a:alphaModFix/>
          </a:blip>
          <a:stretch>
            <a:fillRect/>
          </a:stretch>
        </p:blipFill>
        <p:spPr>
          <a:xfrm>
            <a:off x="4620675" y="1889600"/>
            <a:ext cx="3368676" cy="2482475"/>
          </a:xfrm>
          <a:prstGeom prst="rect">
            <a:avLst/>
          </a:prstGeom>
          <a:noFill/>
          <a:ln>
            <a:noFill/>
          </a:ln>
        </p:spPr>
      </p:pic>
      <p:sp>
        <p:nvSpPr>
          <p:cNvPr id="208" name="Google Shape;208;p30"/>
          <p:cNvSpPr txBox="1"/>
          <p:nvPr/>
        </p:nvSpPr>
        <p:spPr>
          <a:xfrm>
            <a:off x="724950" y="785950"/>
            <a:ext cx="6075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Part I: Methods (MLP)</a:t>
            </a:r>
            <a:endParaRPr b="1" sz="2600">
              <a:solidFill>
                <a:schemeClr val="dk2"/>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idx="1" type="body"/>
          </p:nvPr>
        </p:nvSpPr>
        <p:spPr>
          <a:xfrm>
            <a:off x="723300" y="446920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14" name="Google Shape;214;p31"/>
          <p:cNvSpPr txBox="1"/>
          <p:nvPr/>
        </p:nvSpPr>
        <p:spPr>
          <a:xfrm>
            <a:off x="724950" y="837575"/>
            <a:ext cx="6507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Part I: Methods(Random Forest)</a:t>
            </a:r>
            <a:endParaRPr b="1" sz="2600">
              <a:solidFill>
                <a:schemeClr val="dk2"/>
              </a:solidFill>
              <a:latin typeface="Raleway"/>
              <a:ea typeface="Raleway"/>
              <a:cs typeface="Raleway"/>
              <a:sym typeface="Raleway"/>
            </a:endParaRPr>
          </a:p>
        </p:txBody>
      </p:sp>
      <p:pic>
        <p:nvPicPr>
          <p:cNvPr id="215" name="Google Shape;215;p31"/>
          <p:cNvPicPr preferRelativeResize="0"/>
          <p:nvPr/>
        </p:nvPicPr>
        <p:blipFill>
          <a:blip r:embed="rId3">
            <a:alphaModFix/>
          </a:blip>
          <a:stretch>
            <a:fillRect/>
          </a:stretch>
        </p:blipFill>
        <p:spPr>
          <a:xfrm>
            <a:off x="724950" y="1422575"/>
            <a:ext cx="3571933" cy="2984851"/>
          </a:xfrm>
          <a:prstGeom prst="rect">
            <a:avLst/>
          </a:prstGeom>
          <a:noFill/>
          <a:ln>
            <a:noFill/>
          </a:ln>
        </p:spPr>
      </p:pic>
      <p:pic>
        <p:nvPicPr>
          <p:cNvPr id="216" name="Google Shape;216;p31"/>
          <p:cNvPicPr preferRelativeResize="0"/>
          <p:nvPr/>
        </p:nvPicPr>
        <p:blipFill>
          <a:blip r:embed="rId4">
            <a:alphaModFix/>
          </a:blip>
          <a:stretch>
            <a:fillRect/>
          </a:stretch>
        </p:blipFill>
        <p:spPr>
          <a:xfrm>
            <a:off x="4571999" y="1387700"/>
            <a:ext cx="3449703"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600"/>
              <a:t>Agenda</a:t>
            </a:r>
            <a:endParaRPr sz="4600"/>
          </a:p>
        </p:txBody>
      </p:sp>
      <p:sp>
        <p:nvSpPr>
          <p:cNvPr id="93" name="Google Shape;93;p14"/>
          <p:cNvSpPr txBox="1"/>
          <p:nvPr>
            <p:ph idx="1" type="body"/>
          </p:nvPr>
        </p:nvSpPr>
        <p:spPr>
          <a:xfrm>
            <a:off x="729450" y="1937054"/>
            <a:ext cx="7688400" cy="2038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Introduction</a:t>
            </a:r>
            <a:endParaRPr sz="1600"/>
          </a:p>
          <a:p>
            <a:pPr indent="-330200" lvl="0" marL="457200" rtl="0" algn="l">
              <a:spcBef>
                <a:spcPts val="0"/>
              </a:spcBef>
              <a:spcAft>
                <a:spcPts val="0"/>
              </a:spcAft>
              <a:buSzPts val="1600"/>
              <a:buChar char="●"/>
            </a:pPr>
            <a:r>
              <a:rPr lang="en" sz="1600"/>
              <a:t>Dataset Description</a:t>
            </a:r>
            <a:endParaRPr sz="1600"/>
          </a:p>
          <a:p>
            <a:pPr indent="-330200" lvl="0" marL="457200" rtl="0" algn="l">
              <a:spcBef>
                <a:spcPts val="0"/>
              </a:spcBef>
              <a:spcAft>
                <a:spcPts val="0"/>
              </a:spcAft>
              <a:buSzPts val="1600"/>
              <a:buChar char="●"/>
            </a:pPr>
            <a:r>
              <a:rPr lang="en" sz="1600"/>
              <a:t>Project Vision and Goals</a:t>
            </a:r>
            <a:endParaRPr sz="1600"/>
          </a:p>
          <a:p>
            <a:pPr indent="-330200" lvl="0" marL="457200" rtl="0" algn="l">
              <a:spcBef>
                <a:spcPts val="0"/>
              </a:spcBef>
              <a:spcAft>
                <a:spcPts val="0"/>
              </a:spcAft>
              <a:buSzPts val="1600"/>
              <a:buChar char="●"/>
            </a:pPr>
            <a:r>
              <a:rPr lang="en" sz="1600"/>
              <a:t>Progress on Milestones </a:t>
            </a:r>
            <a:endParaRPr sz="1600"/>
          </a:p>
          <a:p>
            <a:pPr indent="-330200" lvl="0" marL="457200" rtl="0" algn="l">
              <a:spcBef>
                <a:spcPts val="0"/>
              </a:spcBef>
              <a:spcAft>
                <a:spcPts val="0"/>
              </a:spcAft>
              <a:buSzPts val="1600"/>
              <a:buChar char="●"/>
            </a:pPr>
            <a:r>
              <a:rPr lang="en" sz="1600"/>
              <a:t>Part I. Analysis</a:t>
            </a:r>
            <a:endParaRPr sz="1600"/>
          </a:p>
          <a:p>
            <a:pPr indent="-330200" lvl="0" marL="457200" rtl="0" algn="l">
              <a:spcBef>
                <a:spcPts val="0"/>
              </a:spcBef>
              <a:spcAft>
                <a:spcPts val="0"/>
              </a:spcAft>
              <a:buSzPts val="1600"/>
              <a:buChar char="●"/>
            </a:pPr>
            <a:r>
              <a:rPr lang="en" sz="1600"/>
              <a:t>Part II. Analysis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22" name="Google Shape;222;p32"/>
          <p:cNvSpPr txBox="1"/>
          <p:nvPr/>
        </p:nvSpPr>
        <p:spPr>
          <a:xfrm>
            <a:off x="727650" y="526250"/>
            <a:ext cx="7688700" cy="535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Part I: Methods (Logistic Regression)</a:t>
            </a:r>
            <a:endParaRPr b="1" sz="2600">
              <a:solidFill>
                <a:srgbClr val="1A1A1A"/>
              </a:solidFill>
              <a:latin typeface="Raleway"/>
              <a:ea typeface="Raleway"/>
              <a:cs typeface="Raleway"/>
              <a:sym typeface="Raleway"/>
            </a:endParaRPr>
          </a:p>
        </p:txBody>
      </p:sp>
      <p:pic>
        <p:nvPicPr>
          <p:cNvPr id="223" name="Google Shape;223;p32"/>
          <p:cNvPicPr preferRelativeResize="0"/>
          <p:nvPr/>
        </p:nvPicPr>
        <p:blipFill>
          <a:blip r:embed="rId3">
            <a:alphaModFix/>
          </a:blip>
          <a:stretch>
            <a:fillRect/>
          </a:stretch>
        </p:blipFill>
        <p:spPr>
          <a:xfrm>
            <a:off x="809400" y="1140450"/>
            <a:ext cx="4280276" cy="535200"/>
          </a:xfrm>
          <a:prstGeom prst="rect">
            <a:avLst/>
          </a:prstGeom>
          <a:noFill/>
          <a:ln>
            <a:noFill/>
          </a:ln>
        </p:spPr>
      </p:pic>
      <p:pic>
        <p:nvPicPr>
          <p:cNvPr id="224" name="Google Shape;224;p32"/>
          <p:cNvPicPr preferRelativeResize="0"/>
          <p:nvPr/>
        </p:nvPicPr>
        <p:blipFill>
          <a:blip r:embed="rId4">
            <a:alphaModFix/>
          </a:blip>
          <a:stretch>
            <a:fillRect/>
          </a:stretch>
        </p:blipFill>
        <p:spPr>
          <a:xfrm>
            <a:off x="809400" y="1754650"/>
            <a:ext cx="3488026" cy="2449650"/>
          </a:xfrm>
          <a:prstGeom prst="rect">
            <a:avLst/>
          </a:prstGeom>
          <a:noFill/>
          <a:ln>
            <a:noFill/>
          </a:ln>
        </p:spPr>
      </p:pic>
      <p:pic>
        <p:nvPicPr>
          <p:cNvPr id="225" name="Google Shape;225;p32"/>
          <p:cNvPicPr preferRelativeResize="0"/>
          <p:nvPr/>
        </p:nvPicPr>
        <p:blipFill>
          <a:blip r:embed="rId5">
            <a:alphaModFix/>
          </a:blip>
          <a:stretch>
            <a:fillRect/>
          </a:stretch>
        </p:blipFill>
        <p:spPr>
          <a:xfrm>
            <a:off x="4701350" y="1061450"/>
            <a:ext cx="3894876" cy="3102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31" name="Google Shape;231;p33"/>
          <p:cNvSpPr txBox="1"/>
          <p:nvPr/>
        </p:nvSpPr>
        <p:spPr>
          <a:xfrm>
            <a:off x="724950" y="771725"/>
            <a:ext cx="7334100" cy="49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40">
                <a:solidFill>
                  <a:schemeClr val="dk2"/>
                </a:solidFill>
                <a:latin typeface="Raleway"/>
                <a:ea typeface="Raleway"/>
                <a:cs typeface="Raleway"/>
                <a:sym typeface="Raleway"/>
              </a:rPr>
              <a:t>Part I: Methods (Logistic Regression) with oversampling</a:t>
            </a:r>
            <a:endParaRPr b="1" sz="2040">
              <a:solidFill>
                <a:schemeClr val="dk2"/>
              </a:solidFill>
              <a:latin typeface="Raleway"/>
              <a:ea typeface="Raleway"/>
              <a:cs typeface="Raleway"/>
              <a:sym typeface="Raleway"/>
            </a:endParaRPr>
          </a:p>
        </p:txBody>
      </p:sp>
      <p:pic>
        <p:nvPicPr>
          <p:cNvPr id="232" name="Google Shape;232;p33"/>
          <p:cNvPicPr preferRelativeResize="0"/>
          <p:nvPr/>
        </p:nvPicPr>
        <p:blipFill>
          <a:blip r:embed="rId3">
            <a:alphaModFix/>
          </a:blip>
          <a:stretch>
            <a:fillRect/>
          </a:stretch>
        </p:blipFill>
        <p:spPr>
          <a:xfrm>
            <a:off x="675775" y="1379120"/>
            <a:ext cx="5836125" cy="28846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38" name="Google Shape;238;p34"/>
          <p:cNvSpPr txBox="1"/>
          <p:nvPr/>
        </p:nvSpPr>
        <p:spPr>
          <a:xfrm>
            <a:off x="604350" y="730175"/>
            <a:ext cx="7935300" cy="49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40">
                <a:solidFill>
                  <a:schemeClr val="dk2"/>
                </a:solidFill>
                <a:latin typeface="Raleway"/>
                <a:ea typeface="Raleway"/>
                <a:cs typeface="Raleway"/>
                <a:sym typeface="Raleway"/>
              </a:rPr>
              <a:t>Part I: Methods (Logistic Regression) without oversampling</a:t>
            </a:r>
            <a:endParaRPr b="1" sz="2040">
              <a:solidFill>
                <a:schemeClr val="dk2"/>
              </a:solidFill>
              <a:latin typeface="Raleway"/>
              <a:ea typeface="Raleway"/>
              <a:cs typeface="Raleway"/>
              <a:sym typeface="Raleway"/>
            </a:endParaRPr>
          </a:p>
        </p:txBody>
      </p:sp>
      <p:pic>
        <p:nvPicPr>
          <p:cNvPr id="239" name="Google Shape;239;p34"/>
          <p:cNvPicPr preferRelativeResize="0"/>
          <p:nvPr/>
        </p:nvPicPr>
        <p:blipFill>
          <a:blip r:embed="rId3">
            <a:alphaModFix/>
          </a:blip>
          <a:stretch>
            <a:fillRect/>
          </a:stretch>
        </p:blipFill>
        <p:spPr>
          <a:xfrm>
            <a:off x="604350" y="1354771"/>
            <a:ext cx="6402526" cy="28917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graphicFrame>
        <p:nvGraphicFramePr>
          <p:cNvPr id="245" name="Google Shape;245;p35"/>
          <p:cNvGraphicFramePr/>
          <p:nvPr/>
        </p:nvGraphicFramePr>
        <p:xfrm>
          <a:off x="266225" y="928425"/>
          <a:ext cx="3000000" cy="3000000"/>
        </p:xfrm>
        <a:graphic>
          <a:graphicData uri="http://schemas.openxmlformats.org/drawingml/2006/table">
            <a:tbl>
              <a:tblPr>
                <a:noFill/>
                <a:tableStyleId>{C3841057-1028-47A2-9C47-E514C4A446C7}</a:tableStyleId>
              </a:tblPr>
              <a:tblGrid>
                <a:gridCol w="1718375"/>
                <a:gridCol w="1171300"/>
                <a:gridCol w="1129900"/>
                <a:gridCol w="1263675"/>
                <a:gridCol w="1002500"/>
                <a:gridCol w="1095550"/>
                <a:gridCol w="1230225"/>
              </a:tblGrid>
              <a:tr h="1192525">
                <a:tc rowSpan="2">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Recall and F1 Score are in format of [class0,class1]</a:t>
                      </a:r>
                      <a:endParaRPr/>
                    </a:p>
                  </a:txBody>
                  <a:tcPr marT="91425" marB="91425" marR="91425" marL="91425"/>
                </a:tc>
                <a:tc>
                  <a:txBody>
                    <a:bodyPr/>
                    <a:lstStyle/>
                    <a:p>
                      <a:pPr indent="0" lvl="0" marL="0" rtl="0" algn="l">
                        <a:spcBef>
                          <a:spcPts val="0"/>
                        </a:spcBef>
                        <a:spcAft>
                          <a:spcPts val="0"/>
                        </a:spcAft>
                        <a:buNone/>
                      </a:pPr>
                      <a:r>
                        <a:rPr lang="en"/>
                        <a:t>Accuracy</a:t>
                      </a:r>
                      <a:endParaRPr/>
                    </a:p>
                  </a:txBody>
                  <a:tcPr marT="91425" marB="91425" marR="91425" marL="91425"/>
                </a:tc>
                <a:tc>
                  <a:txBody>
                    <a:bodyPr/>
                    <a:lstStyle/>
                    <a:p>
                      <a:pPr indent="0" lvl="0" marL="0" rtl="0" algn="l">
                        <a:spcBef>
                          <a:spcPts val="0"/>
                        </a:spcBef>
                        <a:spcAft>
                          <a:spcPts val="0"/>
                        </a:spcAft>
                        <a:buNone/>
                      </a:pPr>
                      <a:r>
                        <a:rPr lang="en"/>
                        <a:t>Recall</a:t>
                      </a:r>
                      <a:endParaRPr sz="1500"/>
                    </a:p>
                  </a:txBody>
                  <a:tcPr marT="91425" marB="91425" marR="91425" marL="91425"/>
                </a:tc>
                <a:tc>
                  <a:txBody>
                    <a:bodyPr/>
                    <a:lstStyle/>
                    <a:p>
                      <a:pPr indent="0" lvl="0" marL="0" rtl="0" algn="l">
                        <a:spcBef>
                          <a:spcPts val="0"/>
                        </a:spcBef>
                        <a:spcAft>
                          <a:spcPts val="0"/>
                        </a:spcAft>
                        <a:buNone/>
                      </a:pPr>
                      <a:r>
                        <a:rPr lang="en"/>
                        <a:t>F1 score</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Accuracy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Recall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F1 score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0625">
                <a:tc vMerge="1"/>
                <a:tc gridSpan="3">
                  <a:txBody>
                    <a:bodyPr/>
                    <a:lstStyle/>
                    <a:p>
                      <a:pPr indent="0" lvl="0" marL="0" rtl="0" algn="l">
                        <a:spcBef>
                          <a:spcPts val="0"/>
                        </a:spcBef>
                        <a:spcAft>
                          <a:spcPts val="0"/>
                        </a:spcAft>
                        <a:buNone/>
                      </a:pPr>
                      <a:r>
                        <a:rPr lang="en"/>
                        <a:t>Without Oversampling</a:t>
                      </a:r>
                      <a:endParaRPr/>
                    </a:p>
                  </a:txBody>
                  <a:tcPr marT="91425" marB="91425" marR="91425" marL="91425"/>
                </a:tc>
                <a:tc hMerge="1"/>
                <a:tc hMerge="1"/>
                <a:tc gridSpan="3">
                  <a:txBody>
                    <a:bodyPr/>
                    <a:lstStyle/>
                    <a:p>
                      <a:pPr indent="0" lvl="0" marL="0" rtl="0" algn="l">
                        <a:spcBef>
                          <a:spcPts val="0"/>
                        </a:spcBef>
                        <a:spcAft>
                          <a:spcPts val="0"/>
                        </a:spcAft>
                        <a:buNone/>
                      </a:pPr>
                      <a:r>
                        <a:rPr lang="en"/>
                        <a:t>With Oversampling</a:t>
                      </a:r>
                      <a:endParaRPr/>
                    </a:p>
                  </a:txBody>
                  <a:tcPr marT="91425" marB="91425" marR="91425" marL="91425">
                    <a:lnT cap="flat" cmpd="sng" w="9525">
                      <a:solidFill>
                        <a:srgbClr val="9E9E9E"/>
                      </a:solidFill>
                      <a:prstDash val="solid"/>
                      <a:round/>
                      <a:headEnd len="sm" w="sm" type="none"/>
                      <a:tailEnd len="sm" w="sm" type="none"/>
                    </a:lnT>
                  </a:tcPr>
                </a:tc>
                <a:tc hMerge="1"/>
                <a:tc hMerge="1"/>
              </a:tr>
              <a:tr h="819175">
                <a:tc>
                  <a:txBody>
                    <a:bodyPr/>
                    <a:lstStyle/>
                    <a:p>
                      <a:pPr indent="0" lvl="0" marL="0" rtl="0" algn="l">
                        <a:spcBef>
                          <a:spcPts val="0"/>
                        </a:spcBef>
                        <a:spcAft>
                          <a:spcPts val="0"/>
                        </a:spcAft>
                        <a:buNone/>
                      </a:pPr>
                      <a:r>
                        <a:rPr lang="en"/>
                        <a:t>Logistic Regression</a:t>
                      </a:r>
                      <a:endParaRPr/>
                    </a:p>
                  </a:txBody>
                  <a:tcPr marT="91425" marB="91425" marR="91425" marL="91425"/>
                </a:tc>
                <a:tc>
                  <a:txBody>
                    <a:bodyPr/>
                    <a:lstStyle/>
                    <a:p>
                      <a:pPr indent="0" lvl="0" marL="0" rtl="0" algn="l">
                        <a:spcBef>
                          <a:spcPts val="0"/>
                        </a:spcBef>
                        <a:spcAft>
                          <a:spcPts val="0"/>
                        </a:spcAft>
                        <a:buNone/>
                      </a:pPr>
                      <a:r>
                        <a:rPr lang="en">
                          <a:solidFill>
                            <a:srgbClr val="FF0000"/>
                          </a:solidFill>
                        </a:rPr>
                        <a:t>0.8431</a:t>
                      </a:r>
                      <a:endParaRPr>
                        <a:solidFill>
                          <a:srgbClr val="FF0000"/>
                        </a:solidFill>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[0,0.91]</a:t>
                      </a:r>
                      <a:endParaRPr/>
                    </a:p>
                  </a:txBody>
                  <a:tcPr marT="91425" marB="91425" marR="91425" marL="91425"/>
                </a:tc>
                <a:tc>
                  <a:txBody>
                    <a:bodyPr/>
                    <a:lstStyle/>
                    <a:p>
                      <a:pPr indent="0" lvl="0" marL="0" rtl="0" algn="l">
                        <a:spcBef>
                          <a:spcPts val="0"/>
                        </a:spcBef>
                        <a:spcAft>
                          <a:spcPts val="0"/>
                        </a:spcAft>
                        <a:buNone/>
                      </a:pPr>
                      <a:r>
                        <a:rPr lang="en"/>
                        <a:t>0.6111</a:t>
                      </a:r>
                      <a:endParaRPr/>
                    </a:p>
                  </a:txBody>
                  <a:tcPr marT="91425" marB="91425" marR="91425" marL="91425"/>
                </a:tc>
                <a:tc>
                  <a:txBody>
                    <a:bodyPr/>
                    <a:lstStyle/>
                    <a:p>
                      <a:pPr indent="0" lvl="0" marL="0" rtl="0" algn="l">
                        <a:spcBef>
                          <a:spcPts val="0"/>
                        </a:spcBef>
                        <a:spcAft>
                          <a:spcPts val="0"/>
                        </a:spcAft>
                        <a:buNone/>
                      </a:pPr>
                      <a:r>
                        <a:rPr lang="en">
                          <a:solidFill>
                            <a:srgbClr val="FF0000"/>
                          </a:solidFill>
                        </a:rPr>
                        <a:t>[0.40,0.65]</a:t>
                      </a:r>
                      <a:endParaRPr>
                        <a:solidFill>
                          <a:srgbClr val="FF0000"/>
                        </a:solidFill>
                      </a:endParaRPr>
                    </a:p>
                  </a:txBody>
                  <a:tcPr marT="91425" marB="91425" marR="91425" marL="91425"/>
                </a:tc>
                <a:tc>
                  <a:txBody>
                    <a:bodyPr/>
                    <a:lstStyle/>
                    <a:p>
                      <a:pPr indent="0" lvl="0" marL="0" rtl="0" algn="l">
                        <a:spcBef>
                          <a:spcPts val="0"/>
                        </a:spcBef>
                        <a:spcAft>
                          <a:spcPts val="0"/>
                        </a:spcAft>
                        <a:buNone/>
                      </a:pPr>
                      <a:r>
                        <a:rPr lang="en"/>
                        <a:t>[0.24,0.74]</a:t>
                      </a:r>
                      <a:endParaRPr/>
                    </a:p>
                  </a:txBody>
                  <a:tcPr marT="91425" marB="91425" marR="91425" marL="91425"/>
                </a:tc>
              </a:tr>
              <a:tr h="610625">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spcBef>
                          <a:spcPts val="0"/>
                        </a:spcBef>
                        <a:spcAft>
                          <a:spcPts val="0"/>
                        </a:spcAft>
                        <a:buNone/>
                      </a:pPr>
                      <a:r>
                        <a:rPr lang="en"/>
                        <a:t>0.8400</a:t>
                      </a:r>
                      <a:endParaRPr/>
                    </a:p>
                  </a:txBody>
                  <a:tcPr marT="91425" marB="91425" marR="91425" marL="91425"/>
                </a:tc>
                <a:tc>
                  <a:txBody>
                    <a:bodyPr/>
                    <a:lstStyle/>
                    <a:p>
                      <a:pPr indent="0" lvl="0" marL="0" rtl="0" algn="l">
                        <a:spcBef>
                          <a:spcPts val="0"/>
                        </a:spcBef>
                        <a:spcAft>
                          <a:spcPts val="0"/>
                        </a:spcAft>
                        <a:buNone/>
                      </a:pPr>
                      <a:r>
                        <a:rPr lang="en"/>
                        <a:t>[0,0.99]</a:t>
                      </a:r>
                      <a:endParaRPr/>
                    </a:p>
                  </a:txBody>
                  <a:tcPr marT="91425" marB="91425" marR="91425" marL="91425"/>
                </a:tc>
                <a:tc>
                  <a:txBody>
                    <a:bodyPr/>
                    <a:lstStyle/>
                    <a:p>
                      <a:pPr indent="0" lvl="0" marL="0" rtl="0" algn="l">
                        <a:spcBef>
                          <a:spcPts val="0"/>
                        </a:spcBef>
                        <a:spcAft>
                          <a:spcPts val="0"/>
                        </a:spcAft>
                        <a:buNone/>
                      </a:pPr>
                      <a:r>
                        <a:rPr lang="en"/>
                        <a:t>[0,0.91]</a:t>
                      </a:r>
                      <a:endParaRPr/>
                    </a:p>
                  </a:txBody>
                  <a:tcPr marT="91425" marB="91425" marR="91425" marL="91425"/>
                </a:tc>
                <a:tc>
                  <a:txBody>
                    <a:bodyPr/>
                    <a:lstStyle/>
                    <a:p>
                      <a:pPr indent="0" lvl="0" marL="0" rtl="0" algn="l">
                        <a:spcBef>
                          <a:spcPts val="0"/>
                        </a:spcBef>
                        <a:spcAft>
                          <a:spcPts val="0"/>
                        </a:spcAft>
                        <a:buNone/>
                      </a:pPr>
                      <a:r>
                        <a:rPr lang="en"/>
                        <a:t>0.8006</a:t>
                      </a:r>
                      <a:endParaRPr/>
                    </a:p>
                  </a:txBody>
                  <a:tcPr marT="91425" marB="91425" marR="91425" marL="91425"/>
                </a:tc>
                <a:tc>
                  <a:txBody>
                    <a:bodyPr/>
                    <a:lstStyle/>
                    <a:p>
                      <a:pPr indent="0" lvl="0" marL="0" rtl="0" algn="l">
                        <a:spcBef>
                          <a:spcPts val="0"/>
                        </a:spcBef>
                        <a:spcAft>
                          <a:spcPts val="0"/>
                        </a:spcAft>
                        <a:buNone/>
                      </a:pPr>
                      <a:r>
                        <a:rPr lang="en"/>
                        <a:t>[0.04,0.94]</a:t>
                      </a:r>
                      <a:endParaRPr/>
                    </a:p>
                  </a:txBody>
                  <a:tcPr marT="91425" marB="91425" marR="91425" marL="91425"/>
                </a:tc>
                <a:tc>
                  <a:txBody>
                    <a:bodyPr/>
                    <a:lstStyle/>
                    <a:p>
                      <a:pPr indent="0" lvl="0" marL="0" rtl="0" algn="l">
                        <a:spcBef>
                          <a:spcPts val="0"/>
                        </a:spcBef>
                        <a:spcAft>
                          <a:spcPts val="0"/>
                        </a:spcAft>
                        <a:buNone/>
                      </a:pPr>
                      <a:r>
                        <a:rPr lang="en"/>
                        <a:t>[0.06,0.89]</a:t>
                      </a:r>
                      <a:endParaRPr/>
                    </a:p>
                  </a:txBody>
                  <a:tcPr marT="91425" marB="91425" marR="91425" marL="91425"/>
                </a:tc>
              </a:tr>
              <a:tr h="610625">
                <a:tc>
                  <a:txBody>
                    <a:bodyPr/>
                    <a:lstStyle/>
                    <a:p>
                      <a:pPr indent="0" lvl="0" marL="0" rtl="0" algn="l">
                        <a:spcBef>
                          <a:spcPts val="0"/>
                        </a:spcBef>
                        <a:spcAft>
                          <a:spcPts val="0"/>
                        </a:spcAft>
                        <a:buNone/>
                      </a:pPr>
                      <a:r>
                        <a:rPr lang="en"/>
                        <a:t>MLP</a:t>
                      </a:r>
                      <a:endParaRPr/>
                    </a:p>
                  </a:txBody>
                  <a:tcPr marT="91425" marB="91425" marR="91425" marL="91425"/>
                </a:tc>
                <a:tc>
                  <a:txBody>
                    <a:bodyPr/>
                    <a:lstStyle/>
                    <a:p>
                      <a:pPr indent="0" lvl="0" marL="0" rtl="0" algn="l">
                        <a:spcBef>
                          <a:spcPts val="0"/>
                        </a:spcBef>
                        <a:spcAft>
                          <a:spcPts val="0"/>
                        </a:spcAft>
                        <a:buNone/>
                      </a:pPr>
                      <a:r>
                        <a:rPr lang="en"/>
                        <a:t>0.8235</a:t>
                      </a:r>
                      <a:endParaRPr/>
                    </a:p>
                  </a:txBody>
                  <a:tcPr marT="91425" marB="91425" marR="91425" marL="91425"/>
                </a:tc>
                <a:tc>
                  <a:txBody>
                    <a:bodyPr/>
                    <a:lstStyle/>
                    <a:p>
                      <a:pPr indent="0" lvl="0" marL="0" rtl="0" algn="l">
                        <a:spcBef>
                          <a:spcPts val="0"/>
                        </a:spcBef>
                        <a:spcAft>
                          <a:spcPts val="0"/>
                        </a:spcAft>
                        <a:buNone/>
                      </a:pPr>
                      <a:r>
                        <a:rPr lang="en"/>
                        <a:t>[0.02,0.97]</a:t>
                      </a:r>
                      <a:endParaRPr/>
                    </a:p>
                  </a:txBody>
                  <a:tcPr marT="91425" marB="91425" marR="91425" marL="91425"/>
                </a:tc>
                <a:tc>
                  <a:txBody>
                    <a:bodyPr/>
                    <a:lstStyle/>
                    <a:p>
                      <a:pPr indent="0" lvl="0" marL="0" rtl="0" algn="l">
                        <a:spcBef>
                          <a:spcPts val="0"/>
                        </a:spcBef>
                        <a:spcAft>
                          <a:spcPts val="0"/>
                        </a:spcAft>
                        <a:buNone/>
                      </a:pPr>
                      <a:r>
                        <a:rPr lang="en"/>
                        <a:t>[0.04,0.90]</a:t>
                      </a:r>
                      <a:endParaRPr/>
                    </a:p>
                  </a:txBody>
                  <a:tcPr marT="91425" marB="91425" marR="91425" marL="91425"/>
                </a:tc>
                <a:tc>
                  <a:txBody>
                    <a:bodyPr/>
                    <a:lstStyle/>
                    <a:p>
                      <a:pPr indent="0" lvl="0" marL="0" rtl="0" algn="l">
                        <a:spcBef>
                          <a:spcPts val="0"/>
                        </a:spcBef>
                        <a:spcAft>
                          <a:spcPts val="0"/>
                        </a:spcAft>
                        <a:buNone/>
                      </a:pPr>
                      <a:r>
                        <a:rPr lang="en"/>
                        <a:t>0.6960</a:t>
                      </a:r>
                      <a:endParaRPr/>
                    </a:p>
                  </a:txBody>
                  <a:tcPr marT="91425" marB="91425" marR="91425" marL="91425"/>
                </a:tc>
                <a:tc>
                  <a:txBody>
                    <a:bodyPr/>
                    <a:lstStyle/>
                    <a:p>
                      <a:pPr indent="0" lvl="0" marL="0" rtl="0" algn="l">
                        <a:spcBef>
                          <a:spcPts val="0"/>
                        </a:spcBef>
                        <a:spcAft>
                          <a:spcPts val="0"/>
                        </a:spcAft>
                        <a:buNone/>
                      </a:pPr>
                      <a:r>
                        <a:rPr lang="en"/>
                        <a:t>[0.21,0.79]</a:t>
                      </a:r>
                      <a:endParaRPr/>
                    </a:p>
                  </a:txBody>
                  <a:tcPr marT="91425" marB="91425" marR="91425" marL="91425"/>
                </a:tc>
                <a:tc>
                  <a:txBody>
                    <a:bodyPr/>
                    <a:lstStyle/>
                    <a:p>
                      <a:pPr indent="0" lvl="0" marL="0" rtl="0" algn="l">
                        <a:spcBef>
                          <a:spcPts val="0"/>
                        </a:spcBef>
                        <a:spcAft>
                          <a:spcPts val="0"/>
                        </a:spcAft>
                        <a:buNone/>
                      </a:pPr>
                      <a:r>
                        <a:rPr lang="en"/>
                        <a:t>[0.18,0.81]</a:t>
                      </a:r>
                      <a:endParaRPr/>
                    </a:p>
                  </a:txBody>
                  <a:tcPr marT="91425" marB="91425" marR="91425" marL="91425"/>
                </a:tc>
              </a:tr>
            </a:tbl>
          </a:graphicData>
        </a:graphic>
      </p:graphicFrame>
      <p:sp>
        <p:nvSpPr>
          <p:cNvPr id="246" name="Google Shape;246;p35"/>
          <p:cNvSpPr txBox="1"/>
          <p:nvPr/>
        </p:nvSpPr>
        <p:spPr>
          <a:xfrm>
            <a:off x="266225" y="279200"/>
            <a:ext cx="769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Part I: Model Information</a:t>
            </a:r>
            <a:endParaRPr b="1" sz="2600">
              <a:solidFill>
                <a:schemeClr val="dk2"/>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 II. Application Cycles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II: Achievements</a:t>
            </a:r>
            <a:endParaRPr/>
          </a:p>
        </p:txBody>
      </p:sp>
      <p:sp>
        <p:nvSpPr>
          <p:cNvPr id="257" name="Google Shape;257;p37"/>
          <p:cNvSpPr txBox="1"/>
          <p:nvPr/>
        </p:nvSpPr>
        <p:spPr>
          <a:xfrm>
            <a:off x="729450" y="2000800"/>
            <a:ext cx="76887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For part 2 which focuses on application cycle, we divide the instructed questions into two parts: </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Procrastination vs. Decision(Students/School) </a:t>
            </a:r>
            <a:endParaRPr>
              <a:latin typeface="Lato"/>
              <a:ea typeface="Lato"/>
              <a:cs typeface="Lato"/>
              <a:sym typeface="Lato"/>
            </a:endParaRPr>
          </a:p>
          <a:p>
            <a:pPr indent="0" lvl="0" marL="914400" rtl="0" algn="l">
              <a:lnSpc>
                <a:spcPct val="150000"/>
              </a:lnSpc>
              <a:spcBef>
                <a:spcPts val="0"/>
              </a:spcBef>
              <a:spcAft>
                <a:spcPts val="0"/>
              </a:spcAft>
              <a:buNone/>
            </a:pPr>
            <a:r>
              <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Trend/Cycle of application</a:t>
            </a:r>
            <a:endParaRPr>
              <a:latin typeface="Lato"/>
              <a:ea typeface="Lato"/>
              <a:cs typeface="Lato"/>
              <a:sym typeface="Lato"/>
            </a:endParaRPr>
          </a:p>
        </p:txBody>
      </p:sp>
      <p:cxnSp>
        <p:nvCxnSpPr>
          <p:cNvPr id="258" name="Google Shape;258;p37"/>
          <p:cNvCxnSpPr/>
          <p:nvPr/>
        </p:nvCxnSpPr>
        <p:spPr>
          <a:xfrm flipH="1" rot="10800000">
            <a:off x="3862875" y="3204200"/>
            <a:ext cx="2044800" cy="3267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37"/>
          <p:cNvCxnSpPr/>
          <p:nvPr/>
        </p:nvCxnSpPr>
        <p:spPr>
          <a:xfrm>
            <a:off x="3862875" y="3530900"/>
            <a:ext cx="2118600" cy="3747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7"/>
          <p:cNvSpPr txBox="1"/>
          <p:nvPr/>
        </p:nvSpPr>
        <p:spPr>
          <a:xfrm>
            <a:off x="6046725" y="2977275"/>
            <a:ext cx="22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Complete vs. Incomplete</a:t>
            </a:r>
            <a:endParaRPr>
              <a:latin typeface="Lato"/>
              <a:ea typeface="Lato"/>
              <a:cs typeface="Lato"/>
              <a:sym typeface="Lato"/>
            </a:endParaRPr>
          </a:p>
        </p:txBody>
      </p:sp>
      <p:sp>
        <p:nvSpPr>
          <p:cNvPr id="261" name="Google Shape;261;p37"/>
          <p:cNvSpPr txBox="1"/>
          <p:nvPr/>
        </p:nvSpPr>
        <p:spPr>
          <a:xfrm>
            <a:off x="6046725" y="3746700"/>
            <a:ext cx="22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Submission vs. Complete</a:t>
            </a:r>
            <a:endParaRPr>
              <a:latin typeface="Lato"/>
              <a:ea typeface="Lato"/>
              <a:cs typeface="Lato"/>
              <a:sym typeface="Lato"/>
            </a:endParaRPr>
          </a:p>
        </p:txBody>
      </p:sp>
      <p:cxnSp>
        <p:nvCxnSpPr>
          <p:cNvPr id="262" name="Google Shape;262;p37"/>
          <p:cNvCxnSpPr/>
          <p:nvPr/>
        </p:nvCxnSpPr>
        <p:spPr>
          <a:xfrm flipH="1" rot="10800000">
            <a:off x="6787725" y="2708900"/>
            <a:ext cx="463800" cy="27390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37"/>
          <p:cNvSpPr txBox="1"/>
          <p:nvPr/>
        </p:nvSpPr>
        <p:spPr>
          <a:xfrm>
            <a:off x="6909600" y="2371650"/>
            <a:ext cx="22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Start time              Complete  </a:t>
            </a:r>
            <a:endParaRPr>
              <a:latin typeface="Lato"/>
              <a:ea typeface="Lato"/>
              <a:cs typeface="Lato"/>
              <a:sym typeface="Lato"/>
            </a:endParaRPr>
          </a:p>
        </p:txBody>
      </p:sp>
      <p:cxnSp>
        <p:nvCxnSpPr>
          <p:cNvPr id="264" name="Google Shape;264;p37"/>
          <p:cNvCxnSpPr/>
          <p:nvPr/>
        </p:nvCxnSpPr>
        <p:spPr>
          <a:xfrm flipH="1" rot="10800000">
            <a:off x="7821600" y="2603250"/>
            <a:ext cx="410400" cy="480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p37"/>
          <p:cNvCxnSpPr>
            <a:endCxn id="261" idx="3"/>
          </p:cNvCxnSpPr>
          <p:nvPr/>
        </p:nvCxnSpPr>
        <p:spPr>
          <a:xfrm flipH="1">
            <a:off x="8281125" y="2824800"/>
            <a:ext cx="393300" cy="1122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8"/>
          <p:cNvPicPr preferRelativeResize="0"/>
          <p:nvPr/>
        </p:nvPicPr>
        <p:blipFill>
          <a:blip r:embed="rId3">
            <a:alphaModFix/>
          </a:blip>
          <a:stretch>
            <a:fillRect/>
          </a:stretch>
        </p:blipFill>
        <p:spPr>
          <a:xfrm>
            <a:off x="110500" y="36663"/>
            <a:ext cx="8267290" cy="5070174"/>
          </a:xfrm>
          <a:prstGeom prst="rect">
            <a:avLst/>
          </a:prstGeom>
          <a:noFill/>
          <a:ln>
            <a:noFill/>
          </a:ln>
        </p:spPr>
      </p:pic>
      <p:cxnSp>
        <p:nvCxnSpPr>
          <p:cNvPr id="271" name="Google Shape;271;p38"/>
          <p:cNvCxnSpPr/>
          <p:nvPr/>
        </p:nvCxnSpPr>
        <p:spPr>
          <a:xfrm flipH="1">
            <a:off x="2325500" y="387600"/>
            <a:ext cx="31500" cy="4703400"/>
          </a:xfrm>
          <a:prstGeom prst="straightConnector1">
            <a:avLst/>
          </a:prstGeom>
          <a:noFill/>
          <a:ln cap="flat" cmpd="sng" w="9525">
            <a:solidFill>
              <a:schemeClr val="dk1"/>
            </a:solidFill>
            <a:prstDash val="solid"/>
            <a:round/>
            <a:headEnd len="med" w="med" type="none"/>
            <a:tailEnd len="med" w="med" type="none"/>
          </a:ln>
        </p:spPr>
      </p:cxnSp>
      <p:sp>
        <p:nvSpPr>
          <p:cNvPr id="272" name="Google Shape;272;p38"/>
          <p:cNvSpPr txBox="1"/>
          <p:nvPr/>
        </p:nvSpPr>
        <p:spPr>
          <a:xfrm>
            <a:off x="6033925" y="2315100"/>
            <a:ext cx="2346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Admit section tends to shrink in the later part of fall admission cycle for started time.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Indication of more prepared time relates to success</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9"/>
          <p:cNvPicPr preferRelativeResize="0"/>
          <p:nvPr/>
        </p:nvPicPr>
        <p:blipFill>
          <a:blip r:embed="rId3">
            <a:alphaModFix/>
          </a:blip>
          <a:stretch>
            <a:fillRect/>
          </a:stretch>
        </p:blipFill>
        <p:spPr>
          <a:xfrm>
            <a:off x="94825" y="46350"/>
            <a:ext cx="8138977" cy="4991501"/>
          </a:xfrm>
          <a:prstGeom prst="rect">
            <a:avLst/>
          </a:prstGeom>
          <a:noFill/>
          <a:ln>
            <a:noFill/>
          </a:ln>
        </p:spPr>
      </p:pic>
      <p:cxnSp>
        <p:nvCxnSpPr>
          <p:cNvPr id="278" name="Google Shape;278;p39"/>
          <p:cNvCxnSpPr/>
          <p:nvPr/>
        </p:nvCxnSpPr>
        <p:spPr>
          <a:xfrm flipH="1">
            <a:off x="2325500" y="387600"/>
            <a:ext cx="31500" cy="4703400"/>
          </a:xfrm>
          <a:prstGeom prst="straightConnector1">
            <a:avLst/>
          </a:prstGeom>
          <a:noFill/>
          <a:ln cap="flat" cmpd="sng" w="9525">
            <a:solidFill>
              <a:schemeClr val="dk1"/>
            </a:solidFill>
            <a:prstDash val="solid"/>
            <a:round/>
            <a:headEnd len="med" w="med" type="none"/>
            <a:tailEnd len="med" w="med" type="none"/>
          </a:ln>
        </p:spPr>
      </p:cxnSp>
      <p:sp>
        <p:nvSpPr>
          <p:cNvPr id="279" name="Google Shape;279;p39"/>
          <p:cNvSpPr txBox="1"/>
          <p:nvPr/>
        </p:nvSpPr>
        <p:spPr>
          <a:xfrm>
            <a:off x="6033925" y="2315100"/>
            <a:ext cx="2346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Admit section also tends to shrink in the later part. This characteristic tends to become more apparent in recent year. </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0"/>
          <p:cNvPicPr preferRelativeResize="0"/>
          <p:nvPr/>
        </p:nvPicPr>
        <p:blipFill>
          <a:blip r:embed="rId3">
            <a:alphaModFix/>
          </a:blip>
          <a:stretch>
            <a:fillRect/>
          </a:stretch>
        </p:blipFill>
        <p:spPr>
          <a:xfrm>
            <a:off x="152400" y="0"/>
            <a:ext cx="6622740" cy="5067302"/>
          </a:xfrm>
          <a:prstGeom prst="rect">
            <a:avLst/>
          </a:prstGeom>
          <a:noFill/>
          <a:ln>
            <a:noFill/>
          </a:ln>
        </p:spPr>
      </p:pic>
      <p:cxnSp>
        <p:nvCxnSpPr>
          <p:cNvPr id="285" name="Google Shape;285;p40"/>
          <p:cNvCxnSpPr/>
          <p:nvPr/>
        </p:nvCxnSpPr>
        <p:spPr>
          <a:xfrm flipH="1">
            <a:off x="2325500" y="387600"/>
            <a:ext cx="31500" cy="4703400"/>
          </a:xfrm>
          <a:prstGeom prst="straightConnector1">
            <a:avLst/>
          </a:prstGeom>
          <a:noFill/>
          <a:ln cap="flat" cmpd="sng" w="9525">
            <a:solidFill>
              <a:schemeClr val="dk1"/>
            </a:solidFill>
            <a:prstDash val="solid"/>
            <a:round/>
            <a:headEnd len="med" w="med" type="none"/>
            <a:tailEnd len="med" w="med" type="none"/>
          </a:ln>
        </p:spPr>
      </p:cxnSp>
      <p:sp>
        <p:nvSpPr>
          <p:cNvPr id="286" name="Google Shape;286;p40"/>
          <p:cNvSpPr txBox="1"/>
          <p:nvPr/>
        </p:nvSpPr>
        <p:spPr>
          <a:xfrm>
            <a:off x="6033925" y="2315100"/>
            <a:ext cx="2346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There is no obvious pattern of portion of student decision vs. started time. But for 2020-2021 cycle, there is no no response decision.</a:t>
            </a:r>
            <a:endParaRPr>
              <a:latin typeface="Lato"/>
              <a:ea typeface="Lato"/>
              <a:cs typeface="Lato"/>
              <a:sym typeface="Lato"/>
            </a:endParaRPr>
          </a:p>
        </p:txBody>
      </p:sp>
      <p:cxnSp>
        <p:nvCxnSpPr>
          <p:cNvPr id="287" name="Google Shape;287;p40"/>
          <p:cNvCxnSpPr/>
          <p:nvPr/>
        </p:nvCxnSpPr>
        <p:spPr>
          <a:xfrm>
            <a:off x="597100" y="4158800"/>
            <a:ext cx="272400" cy="30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1"/>
          <p:cNvPicPr preferRelativeResize="0"/>
          <p:nvPr/>
        </p:nvPicPr>
        <p:blipFill>
          <a:blip r:embed="rId3">
            <a:alphaModFix/>
          </a:blip>
          <a:stretch>
            <a:fillRect/>
          </a:stretch>
        </p:blipFill>
        <p:spPr>
          <a:xfrm>
            <a:off x="152400" y="64175"/>
            <a:ext cx="6638449" cy="5079325"/>
          </a:xfrm>
          <a:prstGeom prst="rect">
            <a:avLst/>
          </a:prstGeom>
          <a:noFill/>
          <a:ln>
            <a:noFill/>
          </a:ln>
        </p:spPr>
      </p:pic>
      <p:cxnSp>
        <p:nvCxnSpPr>
          <p:cNvPr id="293" name="Google Shape;293;p41"/>
          <p:cNvCxnSpPr/>
          <p:nvPr/>
        </p:nvCxnSpPr>
        <p:spPr>
          <a:xfrm flipH="1">
            <a:off x="2325500" y="387600"/>
            <a:ext cx="31500" cy="4703400"/>
          </a:xfrm>
          <a:prstGeom prst="straightConnector1">
            <a:avLst/>
          </a:prstGeom>
          <a:noFill/>
          <a:ln cap="flat" cmpd="sng" w="9525">
            <a:solidFill>
              <a:schemeClr val="dk1"/>
            </a:solidFill>
            <a:prstDash val="solid"/>
            <a:round/>
            <a:headEnd len="med" w="med" type="none"/>
            <a:tailEnd len="med" w="med" type="none"/>
          </a:ln>
        </p:spPr>
      </p:cxnSp>
      <p:sp>
        <p:nvSpPr>
          <p:cNvPr id="294" name="Google Shape;294;p41"/>
          <p:cNvSpPr txBox="1"/>
          <p:nvPr/>
        </p:nvSpPr>
        <p:spPr>
          <a:xfrm>
            <a:off x="6033925" y="2315100"/>
            <a:ext cx="23466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Not able to see a clear pattern based on the submission time, but for later submission time in a specific cycle, the decision tends to become more mixed. - perhaps due to larger volume of applications.</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99" name="Google Shape;99;p15"/>
          <p:cNvSpPr txBox="1"/>
          <p:nvPr>
            <p:ph idx="2" type="body"/>
          </p:nvPr>
        </p:nvSpPr>
        <p:spPr>
          <a:xfrm>
            <a:off x="5087100" y="612125"/>
            <a:ext cx="3471000" cy="401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Project Sponsor:</a:t>
            </a:r>
            <a:endParaRPr b="1"/>
          </a:p>
          <a:p>
            <a:pPr indent="0" lvl="0" marL="457200" rtl="0" algn="l">
              <a:spcBef>
                <a:spcPts val="1200"/>
              </a:spcBef>
              <a:spcAft>
                <a:spcPts val="0"/>
              </a:spcAft>
              <a:buNone/>
            </a:pPr>
            <a:r>
              <a:rPr lang="en"/>
              <a:t>Lisa Altman &amp; Gretchen Briscoe</a:t>
            </a:r>
            <a:endParaRPr/>
          </a:p>
          <a:p>
            <a:pPr indent="0" lvl="0" marL="0" rtl="0" algn="l">
              <a:spcBef>
                <a:spcPts val="1200"/>
              </a:spcBef>
              <a:spcAft>
                <a:spcPts val="0"/>
              </a:spcAft>
              <a:buNone/>
            </a:pPr>
            <a:r>
              <a:rPr b="1" lang="en"/>
              <a:t>Academic Advisor: </a:t>
            </a:r>
            <a:endParaRPr b="1"/>
          </a:p>
          <a:p>
            <a:pPr indent="0" lvl="0" marL="457200" rtl="0" algn="l">
              <a:spcBef>
                <a:spcPts val="1200"/>
              </a:spcBef>
              <a:spcAft>
                <a:spcPts val="0"/>
              </a:spcAft>
              <a:buNone/>
            </a:pPr>
            <a:r>
              <a:rPr lang="en"/>
              <a:t>Prof. Ajay Anand</a:t>
            </a:r>
            <a:endParaRPr/>
          </a:p>
          <a:p>
            <a:pPr indent="0" lvl="0" marL="0" rtl="0" algn="l">
              <a:spcBef>
                <a:spcPts val="1200"/>
              </a:spcBef>
              <a:spcAft>
                <a:spcPts val="0"/>
              </a:spcAft>
              <a:buNone/>
            </a:pPr>
            <a:r>
              <a:rPr b="1" lang="en"/>
              <a:t>Team Members:</a:t>
            </a:r>
            <a:endParaRPr b="1"/>
          </a:p>
          <a:p>
            <a:pPr indent="-311150" lvl="0" marL="457200" rtl="0" algn="l">
              <a:spcBef>
                <a:spcPts val="1200"/>
              </a:spcBef>
              <a:spcAft>
                <a:spcPts val="0"/>
              </a:spcAft>
              <a:buSzPts val="1300"/>
              <a:buChar char="●"/>
            </a:pPr>
            <a:r>
              <a:rPr lang="en"/>
              <a:t>Qianqian Gu (Project Manager)</a:t>
            </a:r>
            <a:endParaRPr/>
          </a:p>
          <a:p>
            <a:pPr indent="-311150" lvl="0" marL="457200" rtl="0" algn="l">
              <a:spcBef>
                <a:spcPts val="0"/>
              </a:spcBef>
              <a:spcAft>
                <a:spcPts val="0"/>
              </a:spcAft>
              <a:buSzPts val="1300"/>
              <a:buChar char="●"/>
            </a:pPr>
            <a:r>
              <a:rPr lang="en"/>
              <a:t>Chen Yao</a:t>
            </a:r>
            <a:endParaRPr/>
          </a:p>
          <a:p>
            <a:pPr indent="-311150" lvl="0" marL="457200" rtl="0" algn="l">
              <a:spcBef>
                <a:spcPts val="0"/>
              </a:spcBef>
              <a:spcAft>
                <a:spcPts val="0"/>
              </a:spcAft>
              <a:buSzPts val="1300"/>
              <a:buChar char="●"/>
            </a:pPr>
            <a:r>
              <a:rPr lang="en"/>
              <a:t>Hanyang Zhang</a:t>
            </a:r>
            <a:endParaRPr/>
          </a:p>
          <a:p>
            <a:pPr indent="-311150" lvl="0" marL="457200" rtl="0" algn="l">
              <a:spcBef>
                <a:spcPts val="0"/>
              </a:spcBef>
              <a:spcAft>
                <a:spcPts val="0"/>
              </a:spcAft>
              <a:buSzPts val="1300"/>
              <a:buChar char="●"/>
            </a:pPr>
            <a:r>
              <a:rPr lang="en"/>
              <a:t>Wei Wu</a:t>
            </a:r>
            <a:endParaRPr/>
          </a:p>
          <a:p>
            <a:pPr indent="0" lvl="0" marL="0" rtl="0" algn="l">
              <a:spcBef>
                <a:spcPts val="1200"/>
              </a:spcBef>
              <a:spcAft>
                <a:spcPts val="0"/>
              </a:spcAft>
              <a:buNone/>
            </a:pPr>
            <a:r>
              <a:rPr lang="en"/>
              <a:t> </a:t>
            </a:r>
            <a:r>
              <a:rPr b="1" lang="en"/>
              <a:t>Expected Delivery: </a:t>
            </a:r>
            <a:endParaRPr b="1"/>
          </a:p>
          <a:p>
            <a:pPr indent="0" lvl="0" marL="457200" rtl="0" algn="l">
              <a:spcBef>
                <a:spcPts val="1200"/>
              </a:spcBef>
              <a:spcAft>
                <a:spcPts val="1200"/>
              </a:spcAft>
              <a:buNone/>
            </a:pPr>
            <a:r>
              <a:rPr lang="en"/>
              <a:t>May 1st, 2022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2"/>
          <p:cNvPicPr preferRelativeResize="0"/>
          <p:nvPr/>
        </p:nvPicPr>
        <p:blipFill>
          <a:blip r:embed="rId3">
            <a:alphaModFix/>
          </a:blip>
          <a:stretch>
            <a:fillRect/>
          </a:stretch>
        </p:blipFill>
        <p:spPr>
          <a:xfrm>
            <a:off x="513300" y="364650"/>
            <a:ext cx="6191076" cy="1583775"/>
          </a:xfrm>
          <a:prstGeom prst="rect">
            <a:avLst/>
          </a:prstGeom>
          <a:noFill/>
          <a:ln>
            <a:noFill/>
          </a:ln>
        </p:spPr>
      </p:pic>
      <p:pic>
        <p:nvPicPr>
          <p:cNvPr id="300" name="Google Shape;300;p42"/>
          <p:cNvPicPr preferRelativeResize="0"/>
          <p:nvPr/>
        </p:nvPicPr>
        <p:blipFill>
          <a:blip r:embed="rId4">
            <a:alphaModFix/>
          </a:blip>
          <a:stretch>
            <a:fillRect/>
          </a:stretch>
        </p:blipFill>
        <p:spPr>
          <a:xfrm>
            <a:off x="513300" y="2013150"/>
            <a:ext cx="6033999" cy="1519050"/>
          </a:xfrm>
          <a:prstGeom prst="rect">
            <a:avLst/>
          </a:prstGeom>
          <a:noFill/>
          <a:ln>
            <a:noFill/>
          </a:ln>
        </p:spPr>
      </p:pic>
      <p:pic>
        <p:nvPicPr>
          <p:cNvPr id="301" name="Google Shape;301;p42"/>
          <p:cNvPicPr preferRelativeResize="0"/>
          <p:nvPr/>
        </p:nvPicPr>
        <p:blipFill>
          <a:blip r:embed="rId5">
            <a:alphaModFix/>
          </a:blip>
          <a:stretch>
            <a:fillRect/>
          </a:stretch>
        </p:blipFill>
        <p:spPr>
          <a:xfrm>
            <a:off x="509400" y="3532200"/>
            <a:ext cx="6191076" cy="1326678"/>
          </a:xfrm>
          <a:prstGeom prst="rect">
            <a:avLst/>
          </a:prstGeom>
          <a:noFill/>
          <a:ln>
            <a:noFill/>
          </a:ln>
        </p:spPr>
      </p:pic>
      <p:sp>
        <p:nvSpPr>
          <p:cNvPr id="302" name="Google Shape;302;p42"/>
          <p:cNvSpPr txBox="1"/>
          <p:nvPr/>
        </p:nvSpPr>
        <p:spPr>
          <a:xfrm>
            <a:off x="6700475" y="2189400"/>
            <a:ext cx="24828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Lato"/>
              <a:buChar char="●"/>
            </a:pPr>
            <a:r>
              <a:rPr lang="en" sz="1300">
                <a:latin typeface="Lato"/>
                <a:ea typeface="Lato"/>
                <a:cs typeface="Lato"/>
                <a:sym typeface="Lato"/>
              </a:rPr>
              <a:t>When comparing with if a student has previously applied, sex, and current student or not, we found most student are still in the same range.</a:t>
            </a:r>
            <a:endParaRPr sz="13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308" name="Google Shape;308;p43"/>
          <p:cNvPicPr preferRelativeResize="0"/>
          <p:nvPr/>
        </p:nvPicPr>
        <p:blipFill>
          <a:blip r:embed="rId3">
            <a:alphaModFix/>
          </a:blip>
          <a:stretch>
            <a:fillRect/>
          </a:stretch>
        </p:blipFill>
        <p:spPr>
          <a:xfrm>
            <a:off x="1143425" y="416396"/>
            <a:ext cx="3594175" cy="4727104"/>
          </a:xfrm>
          <a:prstGeom prst="rect">
            <a:avLst/>
          </a:prstGeom>
          <a:noFill/>
          <a:ln>
            <a:noFill/>
          </a:ln>
        </p:spPr>
      </p:pic>
      <p:pic>
        <p:nvPicPr>
          <p:cNvPr id="309" name="Google Shape;309;p43"/>
          <p:cNvPicPr preferRelativeResize="0"/>
          <p:nvPr/>
        </p:nvPicPr>
        <p:blipFill>
          <a:blip r:embed="rId4">
            <a:alphaModFix/>
          </a:blip>
          <a:stretch>
            <a:fillRect/>
          </a:stretch>
        </p:blipFill>
        <p:spPr>
          <a:xfrm>
            <a:off x="4737600" y="0"/>
            <a:ext cx="3132666" cy="5143498"/>
          </a:xfrm>
          <a:prstGeom prst="rect">
            <a:avLst/>
          </a:prstGeom>
          <a:noFill/>
          <a:ln>
            <a:noFill/>
          </a:ln>
        </p:spPr>
      </p:pic>
      <p:sp>
        <p:nvSpPr>
          <p:cNvPr id="310" name="Google Shape;310;p43"/>
          <p:cNvSpPr txBox="1"/>
          <p:nvPr>
            <p:ph idx="4294967295" type="title"/>
          </p:nvPr>
        </p:nvSpPr>
        <p:spPr>
          <a:xfrm>
            <a:off x="94625" y="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Insights on I</a:t>
            </a:r>
            <a:r>
              <a:rPr lang="en" sz="2120"/>
              <a:t>ncomplete Application</a:t>
            </a:r>
            <a:endParaRPr sz="212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Last Question</a:t>
            </a:r>
            <a:endParaRPr i="1"/>
          </a:p>
        </p:txBody>
      </p:sp>
      <p:sp>
        <p:nvSpPr>
          <p:cNvPr id="316" name="Google Shape;316;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en" sz="1500">
                <a:solidFill>
                  <a:schemeClr val="dk2"/>
                </a:solidFill>
              </a:rPr>
              <a:t>“Based on the number of people who start applications on a certain week, can you predict how many applicants will complete?”</a:t>
            </a:r>
            <a:endParaRPr i="1" sz="1500">
              <a:solidFill>
                <a:schemeClr val="dk2"/>
              </a:solidFill>
            </a:endParaRPr>
          </a:p>
          <a:p>
            <a:pPr indent="0" lvl="0" marL="0" rtl="0" algn="l">
              <a:lnSpc>
                <a:spcPct val="100000"/>
              </a:lnSpc>
              <a:spcBef>
                <a:spcPts val="0"/>
              </a:spcBef>
              <a:spcAft>
                <a:spcPts val="0"/>
              </a:spcAft>
              <a:buNone/>
            </a:pPr>
            <a:r>
              <a:t/>
            </a:r>
            <a:endParaRPr i="1">
              <a:solidFill>
                <a:schemeClr val="dk2"/>
              </a:solidFill>
            </a:endParaRPr>
          </a:p>
          <a:p>
            <a:pPr indent="-311150" lvl="0" marL="457200" rtl="0" algn="l">
              <a:lnSpc>
                <a:spcPct val="150000"/>
              </a:lnSpc>
              <a:spcBef>
                <a:spcPts val="0"/>
              </a:spcBef>
              <a:spcAft>
                <a:spcPts val="0"/>
              </a:spcAft>
              <a:buSzPts val="1300"/>
              <a:buChar char="●"/>
            </a:pPr>
            <a:r>
              <a:rPr lang="en"/>
              <a:t>Prediction models?</a:t>
            </a:r>
            <a:endParaRPr/>
          </a:p>
          <a:p>
            <a:pPr indent="-311150" lvl="0" marL="457200" rtl="0" algn="l">
              <a:lnSpc>
                <a:spcPct val="150000"/>
              </a:lnSpc>
              <a:spcBef>
                <a:spcPts val="0"/>
              </a:spcBef>
              <a:spcAft>
                <a:spcPts val="0"/>
              </a:spcAft>
              <a:buSzPts val="1300"/>
              <a:buChar char="●"/>
            </a:pPr>
            <a:r>
              <a:rPr lang="en"/>
              <a:t>Empirical Analysis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variable Created_week</a:t>
            </a:r>
            <a:endParaRPr/>
          </a:p>
        </p:txBody>
      </p:sp>
      <p:sp>
        <p:nvSpPr>
          <p:cNvPr id="322" name="Google Shape;322;p45"/>
          <p:cNvSpPr txBox="1"/>
          <p:nvPr>
            <p:ph idx="1" type="body"/>
          </p:nvPr>
        </p:nvSpPr>
        <p:spPr>
          <a:xfrm>
            <a:off x="729450" y="3428225"/>
            <a:ext cx="7688700" cy="1575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found that for each term, the application opening date varies. We took July 1st as the average application opening date and applied it to each entry term. We created new variable of </a:t>
            </a:r>
            <a:r>
              <a:rPr b="1" lang="en"/>
              <a:t>‘Created_week’ </a:t>
            </a:r>
            <a:r>
              <a:rPr lang="en"/>
              <a:t>under the assumption that there are 182 days before July 1st, and 184 days after July 1st for each year. Now we can measure in which week each applicant creates his or her application after the application is opened</a:t>
            </a:r>
            <a:endParaRPr/>
          </a:p>
        </p:txBody>
      </p:sp>
      <p:pic>
        <p:nvPicPr>
          <p:cNvPr id="323" name="Google Shape;323;p45"/>
          <p:cNvPicPr preferRelativeResize="0"/>
          <p:nvPr/>
        </p:nvPicPr>
        <p:blipFill>
          <a:blip r:embed="rId3">
            <a:alphaModFix/>
          </a:blip>
          <a:stretch>
            <a:fillRect/>
          </a:stretch>
        </p:blipFill>
        <p:spPr>
          <a:xfrm>
            <a:off x="729450" y="1949874"/>
            <a:ext cx="6727250" cy="138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Results</a:t>
            </a:r>
            <a:endParaRPr/>
          </a:p>
        </p:txBody>
      </p:sp>
      <p:pic>
        <p:nvPicPr>
          <p:cNvPr id="329" name="Google Shape;329;p46"/>
          <p:cNvPicPr preferRelativeResize="0"/>
          <p:nvPr/>
        </p:nvPicPr>
        <p:blipFill rotWithShape="1">
          <a:blip r:embed="rId3">
            <a:alphaModFix/>
          </a:blip>
          <a:srcRect b="0" l="0" r="33678" t="0"/>
          <a:stretch/>
        </p:blipFill>
        <p:spPr>
          <a:xfrm>
            <a:off x="847025" y="2125250"/>
            <a:ext cx="5862251" cy="1525200"/>
          </a:xfrm>
          <a:prstGeom prst="rect">
            <a:avLst/>
          </a:prstGeom>
          <a:noFill/>
          <a:ln>
            <a:noFill/>
          </a:ln>
        </p:spPr>
      </p:pic>
      <p:sp>
        <p:nvSpPr>
          <p:cNvPr id="330" name="Google Shape;330;p46"/>
          <p:cNvSpPr txBox="1"/>
          <p:nvPr>
            <p:ph idx="4294967295" type="body"/>
          </p:nvPr>
        </p:nvSpPr>
        <p:spPr>
          <a:xfrm>
            <a:off x="868350" y="3921850"/>
            <a:ext cx="7407300" cy="1591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Two correlation tests of created_week and the target variable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7"/>
          <p:cNvPicPr preferRelativeResize="0"/>
          <p:nvPr/>
        </p:nvPicPr>
        <p:blipFill>
          <a:blip r:embed="rId3">
            <a:alphaModFix/>
          </a:blip>
          <a:stretch>
            <a:fillRect/>
          </a:stretch>
        </p:blipFill>
        <p:spPr>
          <a:xfrm>
            <a:off x="152400" y="152400"/>
            <a:ext cx="6582979" cy="4838699"/>
          </a:xfrm>
          <a:prstGeom prst="rect">
            <a:avLst/>
          </a:prstGeom>
          <a:noFill/>
          <a:ln>
            <a:noFill/>
          </a:ln>
        </p:spPr>
      </p:pic>
      <p:sp>
        <p:nvSpPr>
          <p:cNvPr id="336" name="Google Shape;336;p47"/>
          <p:cNvSpPr/>
          <p:nvPr/>
        </p:nvSpPr>
        <p:spPr>
          <a:xfrm>
            <a:off x="3275050" y="928800"/>
            <a:ext cx="1207200" cy="3962700"/>
          </a:xfrm>
          <a:prstGeom prst="roundRect">
            <a:avLst>
              <a:gd fmla="val 16667" name="adj"/>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txBox="1"/>
          <p:nvPr/>
        </p:nvSpPr>
        <p:spPr>
          <a:xfrm>
            <a:off x="5909775" y="1943450"/>
            <a:ext cx="2960100" cy="1535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In 2019, the application cycle consists of 29 weeks</a:t>
            </a:r>
            <a:endParaRPr sz="13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majority of applications were created during 7 successive weeks </a:t>
            </a:r>
            <a:endParaRPr sz="1300">
              <a:solidFill>
                <a:schemeClr val="accen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8"/>
          <p:cNvPicPr preferRelativeResize="0"/>
          <p:nvPr/>
        </p:nvPicPr>
        <p:blipFill>
          <a:blip r:embed="rId3">
            <a:alphaModFix/>
          </a:blip>
          <a:stretch>
            <a:fillRect/>
          </a:stretch>
        </p:blipFill>
        <p:spPr>
          <a:xfrm>
            <a:off x="152400" y="152400"/>
            <a:ext cx="6415259" cy="4838699"/>
          </a:xfrm>
          <a:prstGeom prst="rect">
            <a:avLst/>
          </a:prstGeom>
          <a:noFill/>
          <a:ln>
            <a:noFill/>
          </a:ln>
        </p:spPr>
      </p:pic>
      <p:sp>
        <p:nvSpPr>
          <p:cNvPr id="343" name="Google Shape;343;p48"/>
          <p:cNvSpPr/>
          <p:nvPr/>
        </p:nvSpPr>
        <p:spPr>
          <a:xfrm>
            <a:off x="3117600" y="928800"/>
            <a:ext cx="1175700" cy="3962700"/>
          </a:xfrm>
          <a:prstGeom prst="roundRect">
            <a:avLst>
              <a:gd fmla="val 16667" name="adj"/>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8"/>
          <p:cNvSpPr txBox="1"/>
          <p:nvPr/>
        </p:nvSpPr>
        <p:spPr>
          <a:xfrm>
            <a:off x="5909775" y="1943450"/>
            <a:ext cx="2960100" cy="1535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In 2020, the application cycle consists of 28 weeks</a:t>
            </a:r>
            <a:endParaRPr sz="13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majority of applications were created during 7 successive weeks </a:t>
            </a:r>
            <a:endParaRPr sz="1300">
              <a:solidFill>
                <a:schemeClr val="accen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9"/>
          <p:cNvPicPr preferRelativeResize="0"/>
          <p:nvPr/>
        </p:nvPicPr>
        <p:blipFill>
          <a:blip r:embed="rId3">
            <a:alphaModFix/>
          </a:blip>
          <a:stretch>
            <a:fillRect/>
          </a:stretch>
        </p:blipFill>
        <p:spPr>
          <a:xfrm>
            <a:off x="152400" y="152400"/>
            <a:ext cx="8260171" cy="4838699"/>
          </a:xfrm>
          <a:prstGeom prst="rect">
            <a:avLst/>
          </a:prstGeom>
          <a:noFill/>
          <a:ln>
            <a:noFill/>
          </a:ln>
        </p:spPr>
      </p:pic>
      <p:sp>
        <p:nvSpPr>
          <p:cNvPr id="350" name="Google Shape;350;p49"/>
          <p:cNvSpPr/>
          <p:nvPr/>
        </p:nvSpPr>
        <p:spPr>
          <a:xfrm>
            <a:off x="4776125" y="907825"/>
            <a:ext cx="1364700" cy="3962700"/>
          </a:xfrm>
          <a:prstGeom prst="roundRect">
            <a:avLst>
              <a:gd fmla="val 16667" name="adj"/>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9"/>
          <p:cNvSpPr txBox="1"/>
          <p:nvPr/>
        </p:nvSpPr>
        <p:spPr>
          <a:xfrm>
            <a:off x="7229675" y="1685700"/>
            <a:ext cx="1784400" cy="2685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In 2021, the application cycle consists of 39 weeks</a:t>
            </a:r>
            <a:endParaRPr sz="13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majority of applications were created during 8 successive weeks </a:t>
            </a:r>
            <a:endParaRPr sz="1300">
              <a:solidFill>
                <a:schemeClr val="accen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0"/>
          <p:cNvPicPr preferRelativeResize="0"/>
          <p:nvPr/>
        </p:nvPicPr>
        <p:blipFill>
          <a:blip r:embed="rId3">
            <a:alphaModFix/>
          </a:blip>
          <a:stretch>
            <a:fillRect/>
          </a:stretch>
        </p:blipFill>
        <p:spPr>
          <a:xfrm>
            <a:off x="4345733" y="76200"/>
            <a:ext cx="4638793" cy="4991101"/>
          </a:xfrm>
          <a:prstGeom prst="rect">
            <a:avLst/>
          </a:prstGeom>
          <a:noFill/>
          <a:ln>
            <a:noFill/>
          </a:ln>
        </p:spPr>
      </p:pic>
      <p:sp>
        <p:nvSpPr>
          <p:cNvPr id="357" name="Google Shape;357;p50"/>
          <p:cNvSpPr txBox="1"/>
          <p:nvPr/>
        </p:nvSpPr>
        <p:spPr>
          <a:xfrm>
            <a:off x="408975" y="1398750"/>
            <a:ext cx="2960100" cy="3146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On average, around 23% of applications were incomplete/not submitted, regardless of the application created week</a:t>
            </a:r>
            <a:endParaRPr sz="13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Given the priority deadline (Jan 5) and the normal deadline (Feb 15) stay constant, the number of applications created usually reaches the peak between mid November and the end of December </a:t>
            </a:r>
            <a:endParaRPr sz="1300">
              <a:solidFill>
                <a:schemeClr val="accent1"/>
              </a:solidFill>
              <a:latin typeface="Lato"/>
              <a:ea typeface="Lato"/>
              <a:cs typeface="Lato"/>
              <a:sym typeface="Lato"/>
            </a:endParaRPr>
          </a:p>
        </p:txBody>
      </p:sp>
      <p:sp>
        <p:nvSpPr>
          <p:cNvPr id="358" name="Google Shape;358;p50"/>
          <p:cNvSpPr txBox="1"/>
          <p:nvPr>
            <p:ph idx="4294967295" type="title"/>
          </p:nvPr>
        </p:nvSpPr>
        <p:spPr>
          <a:xfrm>
            <a:off x="561375" y="585225"/>
            <a:ext cx="3313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1"/>
          <p:cNvPicPr preferRelativeResize="0"/>
          <p:nvPr/>
        </p:nvPicPr>
        <p:blipFill>
          <a:blip r:embed="rId3">
            <a:alphaModFix/>
          </a:blip>
          <a:stretch>
            <a:fillRect/>
          </a:stretch>
        </p:blipFill>
        <p:spPr>
          <a:xfrm>
            <a:off x="381000" y="0"/>
            <a:ext cx="4791810" cy="5143500"/>
          </a:xfrm>
          <a:prstGeom prst="rect">
            <a:avLst/>
          </a:prstGeom>
          <a:noFill/>
          <a:ln>
            <a:noFill/>
          </a:ln>
        </p:spPr>
      </p:pic>
      <p:sp>
        <p:nvSpPr>
          <p:cNvPr id="364" name="Google Shape;364;p51"/>
          <p:cNvSpPr/>
          <p:nvPr/>
        </p:nvSpPr>
        <p:spPr>
          <a:xfrm>
            <a:off x="2833125" y="818000"/>
            <a:ext cx="429900" cy="4269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51"/>
          <p:cNvPicPr preferRelativeResize="0"/>
          <p:nvPr/>
        </p:nvPicPr>
        <p:blipFill>
          <a:blip r:embed="rId4">
            <a:alphaModFix/>
          </a:blip>
          <a:stretch>
            <a:fillRect/>
          </a:stretch>
        </p:blipFill>
        <p:spPr>
          <a:xfrm>
            <a:off x="4124425" y="0"/>
            <a:ext cx="4509956" cy="5143500"/>
          </a:xfrm>
          <a:prstGeom prst="rect">
            <a:avLst/>
          </a:prstGeom>
          <a:noFill/>
          <a:ln>
            <a:noFill/>
          </a:ln>
        </p:spPr>
      </p:pic>
      <p:sp>
        <p:nvSpPr>
          <p:cNvPr id="366" name="Google Shape;366;p51"/>
          <p:cNvSpPr/>
          <p:nvPr/>
        </p:nvSpPr>
        <p:spPr>
          <a:xfrm>
            <a:off x="6312275" y="818000"/>
            <a:ext cx="552000" cy="42222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Description</a:t>
            </a:r>
            <a:endParaRPr/>
          </a:p>
        </p:txBody>
      </p:sp>
      <p:sp>
        <p:nvSpPr>
          <p:cNvPr id="105" name="Google Shape;105;p1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t>6-year GIDS Applicant Data (2015-2021)</a:t>
            </a:r>
            <a:endParaRPr u="sng"/>
          </a:p>
          <a:p>
            <a:pPr indent="-311150" lvl="0" marL="457200" rtl="0" algn="l">
              <a:spcBef>
                <a:spcPts val="1200"/>
              </a:spcBef>
              <a:spcAft>
                <a:spcPts val="0"/>
              </a:spcAft>
              <a:buSzPts val="1300"/>
              <a:buChar char="●"/>
            </a:pPr>
            <a:r>
              <a:rPr lang="en"/>
              <a:t>Over 3,700 rows</a:t>
            </a:r>
            <a:endParaRPr/>
          </a:p>
          <a:p>
            <a:pPr indent="-311150" lvl="0" marL="457200" rtl="0" algn="l">
              <a:spcBef>
                <a:spcPts val="0"/>
              </a:spcBef>
              <a:spcAft>
                <a:spcPts val="0"/>
              </a:spcAft>
              <a:buSzPts val="1300"/>
              <a:buChar char="●"/>
            </a:pPr>
            <a:r>
              <a:rPr lang="en"/>
              <a:t>Around 200 columns</a:t>
            </a:r>
            <a:endParaRPr/>
          </a:p>
          <a:p>
            <a:pPr indent="-311150" lvl="0" marL="457200" rtl="0" algn="l">
              <a:spcBef>
                <a:spcPts val="0"/>
              </a:spcBef>
              <a:spcAft>
                <a:spcPts val="0"/>
              </a:spcAft>
              <a:buSzPts val="1300"/>
              <a:buChar char="●"/>
            </a:pPr>
            <a:r>
              <a:rPr lang="en"/>
              <a:t>Demographic data (i.e., age, citizenship, sex, etc.)</a:t>
            </a:r>
            <a:endParaRPr/>
          </a:p>
          <a:p>
            <a:pPr indent="-311150" lvl="0" marL="457200" rtl="0" algn="l">
              <a:spcBef>
                <a:spcPts val="0"/>
              </a:spcBef>
              <a:spcAft>
                <a:spcPts val="0"/>
              </a:spcAft>
              <a:buSzPts val="1300"/>
              <a:buChar char="●"/>
            </a:pPr>
            <a:r>
              <a:rPr lang="en"/>
              <a:t>Academic data (i.e., GRE test score, GPA, etc.)</a:t>
            </a:r>
            <a:endParaRPr/>
          </a:p>
          <a:p>
            <a:pPr indent="-311150" lvl="0" marL="457200" rtl="0" algn="l">
              <a:spcBef>
                <a:spcPts val="0"/>
              </a:spcBef>
              <a:spcAft>
                <a:spcPts val="0"/>
              </a:spcAft>
              <a:buSzPts val="1300"/>
              <a:buChar char="●"/>
            </a:pPr>
            <a:r>
              <a:rPr lang="en"/>
              <a:t>Application timeline (i.e., application created time, etc.)</a:t>
            </a:r>
            <a:endParaRPr/>
          </a:p>
        </p:txBody>
      </p:sp>
      <p:sp>
        <p:nvSpPr>
          <p:cNvPr id="106" name="Google Shape;106;p16"/>
          <p:cNvSpPr txBox="1"/>
          <p:nvPr>
            <p:ph idx="2" type="body"/>
          </p:nvPr>
        </p:nvSpPr>
        <p:spPr>
          <a:xfrm>
            <a:off x="4643600" y="2078875"/>
            <a:ext cx="4044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National Student Clearinghouse Data (2013-2018)</a:t>
            </a:r>
            <a:endParaRPr u="sng"/>
          </a:p>
          <a:p>
            <a:pPr indent="-311150" lvl="0" marL="457200" rtl="0" algn="l">
              <a:spcBef>
                <a:spcPts val="1200"/>
              </a:spcBef>
              <a:spcAft>
                <a:spcPts val="0"/>
              </a:spcAft>
              <a:buSzPts val="1300"/>
              <a:buChar char="●"/>
            </a:pPr>
            <a:r>
              <a:rPr lang="en"/>
              <a:t>It documented which school and program a person enrolled in </a:t>
            </a:r>
            <a:endParaRPr/>
          </a:p>
          <a:p>
            <a:pPr indent="-311150" lvl="0" marL="457200" rtl="0" algn="l">
              <a:spcBef>
                <a:spcPts val="0"/>
              </a:spcBef>
              <a:spcAft>
                <a:spcPts val="0"/>
              </a:spcAft>
              <a:buSzPts val="1300"/>
              <a:buChar char="●"/>
            </a:pPr>
            <a:r>
              <a:rPr lang="en"/>
              <a:t>Can be joined with the GIDS applicant data by unique slate reference number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2"/>
          <p:cNvPicPr preferRelativeResize="0"/>
          <p:nvPr/>
        </p:nvPicPr>
        <p:blipFill>
          <a:blip r:embed="rId3">
            <a:alphaModFix/>
          </a:blip>
          <a:stretch>
            <a:fillRect/>
          </a:stretch>
        </p:blipFill>
        <p:spPr>
          <a:xfrm>
            <a:off x="359275" y="48975"/>
            <a:ext cx="5105711" cy="5094526"/>
          </a:xfrm>
          <a:prstGeom prst="rect">
            <a:avLst/>
          </a:prstGeom>
          <a:noFill/>
          <a:ln>
            <a:noFill/>
          </a:ln>
        </p:spPr>
      </p:pic>
      <p:sp>
        <p:nvSpPr>
          <p:cNvPr id="372" name="Google Shape;372;p52"/>
          <p:cNvSpPr/>
          <p:nvPr/>
        </p:nvSpPr>
        <p:spPr>
          <a:xfrm>
            <a:off x="3049400" y="827400"/>
            <a:ext cx="542700" cy="42408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2"/>
          <p:cNvSpPr txBox="1"/>
          <p:nvPr/>
        </p:nvSpPr>
        <p:spPr>
          <a:xfrm>
            <a:off x="5392600" y="1485325"/>
            <a:ext cx="29601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a:t>
            </a:r>
            <a:r>
              <a:rPr lang="en" sz="1300">
                <a:solidFill>
                  <a:schemeClr val="accent1"/>
                </a:solidFill>
                <a:latin typeface="Lato"/>
                <a:ea typeface="Lato"/>
                <a:cs typeface="Lato"/>
                <a:sym typeface="Lato"/>
              </a:rPr>
              <a:t>round 55% of applications were submitted without all recommendation letters and GRE score ready</a:t>
            </a:r>
            <a:endParaRPr sz="1300">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Most applications were submitted within 3 weeks prior to the deadline, normally mid December to early January</a:t>
            </a:r>
            <a:endParaRPr sz="1300">
              <a:solidFill>
                <a:schemeClr val="accen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379" name="Google Shape;379;p53"/>
          <p:cNvSpPr txBox="1"/>
          <p:nvPr>
            <p:ph idx="1" type="body"/>
          </p:nvPr>
        </p:nvSpPr>
        <p:spPr>
          <a:xfrm>
            <a:off x="729325" y="2078875"/>
            <a:ext cx="79026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Students who started applications early are more likely to get admitted</a:t>
            </a:r>
            <a:endParaRPr/>
          </a:p>
          <a:p>
            <a:pPr indent="-311150" lvl="0" marL="457200" rtl="0" algn="l">
              <a:spcBef>
                <a:spcPts val="1000"/>
              </a:spcBef>
              <a:spcAft>
                <a:spcPts val="0"/>
              </a:spcAft>
              <a:buSzPts val="1300"/>
              <a:buChar char="●"/>
            </a:pPr>
            <a:r>
              <a:rPr lang="en"/>
              <a:t>Students who took more time to complete their applications and had higher GRE scores are more likely to decline the offer</a:t>
            </a:r>
            <a:endParaRPr/>
          </a:p>
          <a:p>
            <a:pPr indent="-311150" lvl="0" marL="457200" rtl="0" algn="l">
              <a:spcBef>
                <a:spcPts val="1000"/>
              </a:spcBef>
              <a:spcAft>
                <a:spcPts val="0"/>
              </a:spcAft>
              <a:buSzPts val="1300"/>
              <a:buChar char="●"/>
            </a:pPr>
            <a:r>
              <a:rPr lang="en"/>
              <a:t>No obvious pattern between start time/submission time and student’s decision</a:t>
            </a:r>
            <a:endParaRPr/>
          </a:p>
          <a:p>
            <a:pPr indent="-311150" lvl="0" marL="457200" rtl="0" algn="l">
              <a:spcBef>
                <a:spcPts val="1000"/>
              </a:spcBef>
              <a:spcAft>
                <a:spcPts val="0"/>
              </a:spcAft>
              <a:buSzPts val="1300"/>
              <a:buChar char="●"/>
            </a:pPr>
            <a:r>
              <a:rPr lang="en"/>
              <a:t>No strong correlation between application created week and application completion status</a:t>
            </a:r>
            <a:endParaRPr/>
          </a:p>
          <a:p>
            <a:pPr indent="-311150" lvl="0" marL="457200" rtl="0" algn="l">
              <a:spcBef>
                <a:spcPts val="1000"/>
              </a:spcBef>
              <a:spcAft>
                <a:spcPts val="1000"/>
              </a:spcAft>
              <a:buSzPts val="1300"/>
              <a:buChar char="●"/>
            </a:pPr>
            <a:r>
              <a:rPr lang="en"/>
              <a:t>When applicants submitted their applications, half of them didn’t have all required materials ready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385" name="Google Shape;385;p54"/>
          <p:cNvSpPr txBox="1"/>
          <p:nvPr>
            <p:ph idx="4294967295" type="body"/>
          </p:nvPr>
        </p:nvSpPr>
        <p:spPr>
          <a:xfrm>
            <a:off x="729325" y="2078875"/>
            <a:ext cx="76884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The small size of dataset</a:t>
            </a:r>
            <a:endParaRPr/>
          </a:p>
          <a:p>
            <a:pPr indent="-311150" lvl="0" marL="457200" rtl="0" algn="l">
              <a:lnSpc>
                <a:spcPct val="200000"/>
              </a:lnSpc>
              <a:spcBef>
                <a:spcPts val="0"/>
              </a:spcBef>
              <a:spcAft>
                <a:spcPts val="0"/>
              </a:spcAft>
              <a:buSzPts val="1300"/>
              <a:buChar char="●"/>
            </a:pPr>
            <a:r>
              <a:rPr lang="en"/>
              <a:t>The imbalance of records (i.e., accept vs. decline, incomplete vs. complete)</a:t>
            </a:r>
            <a:endParaRPr/>
          </a:p>
          <a:p>
            <a:pPr indent="-311150" lvl="0" marL="457200" rtl="0" algn="l">
              <a:lnSpc>
                <a:spcPct val="200000"/>
              </a:lnSpc>
              <a:spcBef>
                <a:spcPts val="0"/>
              </a:spcBef>
              <a:spcAft>
                <a:spcPts val="0"/>
              </a:spcAft>
              <a:buSzPts val="1300"/>
              <a:buChar char="●"/>
            </a:pPr>
            <a:r>
              <a:rPr lang="en"/>
              <a:t>Excessive null values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391" name="Google Shape;391;p55"/>
          <p:cNvSpPr txBox="1"/>
          <p:nvPr>
            <p:ph idx="1" type="body"/>
          </p:nvPr>
        </p:nvSpPr>
        <p:spPr>
          <a:xfrm>
            <a:off x="653250" y="2078875"/>
            <a:ext cx="4066200" cy="2261100"/>
          </a:xfrm>
          <a:prstGeom prst="rect">
            <a:avLst/>
          </a:prstGeom>
        </p:spPr>
        <p:txBody>
          <a:bodyPr anchorCtr="0" anchor="t" bIns="91425" lIns="91425" spcFirstLastPara="1" rIns="91425" wrap="square" tIns="91425">
            <a:normAutofit/>
          </a:bodyPr>
          <a:lstStyle/>
          <a:p>
            <a:pPr indent="-311150" lvl="0" marL="457200" rtl="0" algn="l">
              <a:spcBef>
                <a:spcPts val="1000"/>
              </a:spcBef>
              <a:spcAft>
                <a:spcPts val="0"/>
              </a:spcAft>
              <a:buSzPts val="1300"/>
              <a:buChar char="●"/>
            </a:pPr>
            <a:r>
              <a:rPr lang="en"/>
              <a:t>To generate insights and suggestions for future marketing and recruitment</a:t>
            </a:r>
            <a:endParaRPr/>
          </a:p>
          <a:p>
            <a:pPr indent="-311150" lvl="0" marL="457200" rtl="0" algn="l">
              <a:lnSpc>
                <a:spcPct val="115000"/>
              </a:lnSpc>
              <a:spcBef>
                <a:spcPts val="1000"/>
              </a:spcBef>
              <a:spcAft>
                <a:spcPts val="1000"/>
              </a:spcAft>
              <a:buSzPts val="1300"/>
              <a:buChar char="●"/>
            </a:pPr>
            <a:r>
              <a:rPr lang="en"/>
              <a:t>To consolidate </a:t>
            </a:r>
            <a:r>
              <a:rPr lang="en"/>
              <a:t>results</a:t>
            </a:r>
            <a:r>
              <a:rPr lang="en"/>
              <a:t> and complete the final report</a:t>
            </a:r>
            <a:endParaRPr/>
          </a:p>
        </p:txBody>
      </p:sp>
      <p:pic>
        <p:nvPicPr>
          <p:cNvPr id="392" name="Google Shape;392;p55"/>
          <p:cNvPicPr preferRelativeResize="0"/>
          <p:nvPr/>
        </p:nvPicPr>
        <p:blipFill>
          <a:blip r:embed="rId3">
            <a:alphaModFix/>
          </a:blip>
          <a:stretch>
            <a:fillRect/>
          </a:stretch>
        </p:blipFill>
        <p:spPr>
          <a:xfrm>
            <a:off x="5038125" y="1798375"/>
            <a:ext cx="3810600" cy="2541600"/>
          </a:xfrm>
          <a:prstGeom prst="roundRect">
            <a:avLst>
              <a:gd fmla="val 16667" name="adj"/>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t>Acknowledgements</a:t>
            </a:r>
            <a:endParaRPr sz="4000"/>
          </a:p>
        </p:txBody>
      </p:sp>
      <p:sp>
        <p:nvSpPr>
          <p:cNvPr id="398" name="Google Shape;398;p56"/>
          <p:cNvSpPr txBox="1"/>
          <p:nvPr>
            <p:ph idx="1" type="body"/>
          </p:nvPr>
        </p:nvSpPr>
        <p:spPr>
          <a:xfrm>
            <a:off x="893300" y="2272900"/>
            <a:ext cx="75246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Thanks for Ms. Altman, Ms. Briscoe, and Prof. Ajay!</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for listening!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Vision</a:t>
            </a:r>
            <a:endParaRPr/>
          </a:p>
        </p:txBody>
      </p:sp>
      <p:sp>
        <p:nvSpPr>
          <p:cNvPr id="112" name="Google Shape;112;p17"/>
          <p:cNvSpPr txBox="1"/>
          <p:nvPr>
            <p:ph idx="1" type="body"/>
          </p:nvPr>
        </p:nvSpPr>
        <p:spPr>
          <a:xfrm>
            <a:off x="729450" y="2154100"/>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Part # 1: Applicant Decisions</a:t>
            </a:r>
            <a:endParaRPr u="sng"/>
          </a:p>
          <a:p>
            <a:pPr indent="-311150" lvl="0" marL="457200" rtl="0" algn="l">
              <a:spcBef>
                <a:spcPts val="1200"/>
              </a:spcBef>
              <a:spcAft>
                <a:spcPts val="0"/>
              </a:spcAft>
              <a:buSzPts val="1300"/>
              <a:buChar char="●"/>
            </a:pPr>
            <a:r>
              <a:rPr lang="en"/>
              <a:t>To better understand the applicant pool </a:t>
            </a:r>
            <a:endParaRPr/>
          </a:p>
          <a:p>
            <a:pPr indent="-311150" lvl="0" marL="457200" rtl="0" algn="l">
              <a:spcBef>
                <a:spcPts val="0"/>
              </a:spcBef>
              <a:spcAft>
                <a:spcPts val="0"/>
              </a:spcAft>
              <a:buSzPts val="1300"/>
              <a:buChar char="●"/>
            </a:pPr>
            <a:r>
              <a:rPr lang="en"/>
              <a:t>To understand which programs are main competitors of the programs GIDS offers </a:t>
            </a:r>
            <a:endParaRPr/>
          </a:p>
          <a:p>
            <a:pPr indent="-311150" lvl="0" marL="457200" rtl="0" algn="l">
              <a:spcBef>
                <a:spcPts val="0"/>
              </a:spcBef>
              <a:spcAft>
                <a:spcPts val="0"/>
              </a:spcAft>
              <a:buSzPts val="1300"/>
              <a:buChar char="●"/>
            </a:pPr>
            <a:r>
              <a:rPr lang="en"/>
              <a:t>To assist in marketing and future recruitment </a:t>
            </a:r>
            <a:endParaRPr/>
          </a:p>
          <a:p>
            <a:pPr indent="-311150" lvl="0" marL="457200" rtl="0" algn="l">
              <a:spcBef>
                <a:spcPts val="0"/>
              </a:spcBef>
              <a:spcAft>
                <a:spcPts val="0"/>
              </a:spcAft>
              <a:buSzPts val="1300"/>
              <a:buChar char="●"/>
            </a:pPr>
            <a:r>
              <a:rPr lang="en"/>
              <a:t>To predict which applicants will accept the offer </a:t>
            </a:r>
            <a:endParaRPr/>
          </a:p>
        </p:txBody>
      </p:sp>
      <p:sp>
        <p:nvSpPr>
          <p:cNvPr id="113" name="Google Shape;113;p17"/>
          <p:cNvSpPr txBox="1"/>
          <p:nvPr>
            <p:ph idx="2" type="body"/>
          </p:nvPr>
        </p:nvSpPr>
        <p:spPr>
          <a:xfrm>
            <a:off x="4643554" y="2154100"/>
            <a:ext cx="37743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t>Part # 2: Understanding Application Cycles</a:t>
            </a:r>
            <a:endParaRPr u="sng"/>
          </a:p>
          <a:p>
            <a:pPr indent="-311150" lvl="0" marL="457200" rtl="0" algn="l">
              <a:spcBef>
                <a:spcPts val="1200"/>
              </a:spcBef>
              <a:spcAft>
                <a:spcPts val="0"/>
              </a:spcAft>
              <a:buSzPts val="1300"/>
              <a:buChar char="●"/>
            </a:pPr>
            <a:r>
              <a:rPr lang="en"/>
              <a:t>To better understand application cycles </a:t>
            </a:r>
            <a:endParaRPr/>
          </a:p>
          <a:p>
            <a:pPr indent="-311150" lvl="0" marL="457200" rtl="0" algn="l">
              <a:spcBef>
                <a:spcPts val="0"/>
              </a:spcBef>
              <a:spcAft>
                <a:spcPts val="0"/>
              </a:spcAft>
              <a:buSzPts val="1300"/>
              <a:buChar char="●"/>
            </a:pPr>
            <a:r>
              <a:rPr lang="en"/>
              <a:t>To better understand the applicant pool </a:t>
            </a:r>
            <a:endParaRPr/>
          </a:p>
          <a:p>
            <a:pPr indent="-311150" lvl="0" marL="457200" rtl="0" algn="l">
              <a:spcBef>
                <a:spcPts val="0"/>
              </a:spcBef>
              <a:spcAft>
                <a:spcPts val="0"/>
              </a:spcAft>
              <a:buSzPts val="1300"/>
              <a:buChar char="●"/>
            </a:pPr>
            <a:r>
              <a:rPr lang="en"/>
              <a:t>To assist in marketing and future recruitment </a:t>
            </a:r>
            <a:endParaRPr/>
          </a:p>
          <a:p>
            <a:pPr indent="-311150" lvl="0" marL="457200" rtl="0" algn="l">
              <a:spcBef>
                <a:spcPts val="0"/>
              </a:spcBef>
              <a:spcAft>
                <a:spcPts val="0"/>
              </a:spcAft>
              <a:buSzPts val="1300"/>
              <a:buChar char="●"/>
            </a:pPr>
            <a:r>
              <a:rPr lang="en"/>
              <a:t>To assist our program on how to predict workload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Goals</a:t>
            </a:r>
            <a:endParaRPr/>
          </a:p>
        </p:txBody>
      </p:sp>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Stage 1: Data Acquisition &amp; Cleaning</a:t>
            </a:r>
            <a:endParaRPr/>
          </a:p>
          <a:p>
            <a:pPr indent="-311150" lvl="0" marL="457200" rtl="0" algn="l">
              <a:spcBef>
                <a:spcPts val="0"/>
              </a:spcBef>
              <a:spcAft>
                <a:spcPts val="0"/>
              </a:spcAft>
              <a:buSzPts val="1300"/>
              <a:buChar char="●"/>
            </a:pPr>
            <a:r>
              <a:rPr lang="en"/>
              <a:t>Stage 2: Data Exploration &amp; Classification</a:t>
            </a:r>
            <a:endParaRPr/>
          </a:p>
          <a:p>
            <a:pPr indent="-311150" lvl="0" marL="457200" rtl="0" algn="l">
              <a:spcBef>
                <a:spcPts val="0"/>
              </a:spcBef>
              <a:spcAft>
                <a:spcPts val="0"/>
              </a:spcAft>
              <a:buSzPts val="1300"/>
              <a:buChar char="●"/>
            </a:pPr>
            <a:r>
              <a:rPr lang="en"/>
              <a:t>Stage 3: Data Visualization </a:t>
            </a:r>
            <a:endParaRPr/>
          </a:p>
          <a:p>
            <a:pPr indent="-311150" lvl="0" marL="457200" rtl="0" algn="l">
              <a:spcBef>
                <a:spcPts val="0"/>
              </a:spcBef>
              <a:spcAft>
                <a:spcPts val="0"/>
              </a:spcAft>
              <a:buSzPts val="1300"/>
              <a:buChar char="●"/>
            </a:pPr>
            <a:r>
              <a:rPr lang="en"/>
              <a:t>Stage 4: Prediction Models and Algorithms</a:t>
            </a:r>
            <a:endParaRPr/>
          </a:p>
          <a:p>
            <a:pPr indent="-311150" lvl="0" marL="457200" rtl="0" algn="l">
              <a:spcBef>
                <a:spcPts val="0"/>
              </a:spcBef>
              <a:spcAft>
                <a:spcPts val="0"/>
              </a:spcAft>
              <a:buSzPts val="1300"/>
              <a:buChar char="●"/>
            </a:pPr>
            <a:r>
              <a:rPr lang="en"/>
              <a:t>Stage 5: Final Report with Suggestions on Future </a:t>
            </a:r>
            <a:r>
              <a:rPr lang="en"/>
              <a:t>Marketing/Recruitment</a:t>
            </a:r>
            <a:endParaRPr/>
          </a:p>
        </p:txBody>
      </p:sp>
      <p:sp>
        <p:nvSpPr>
          <p:cNvPr id="120" name="Google Shape;120;p18"/>
          <p:cNvSpPr/>
          <p:nvPr/>
        </p:nvSpPr>
        <p:spPr>
          <a:xfrm>
            <a:off x="4402800" y="2867925"/>
            <a:ext cx="338400" cy="178800"/>
          </a:xfrm>
          <a:prstGeom prst="leftArrow">
            <a:avLst>
              <a:gd fmla="val 50000" name="adj1"/>
              <a:gd fmla="val 50000" name="adj2"/>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Progress on Milestones</a:t>
            </a:r>
            <a:endParaRPr/>
          </a:p>
        </p:txBody>
      </p:sp>
      <p:graphicFrame>
        <p:nvGraphicFramePr>
          <p:cNvPr id="126" name="Google Shape;126;p19"/>
          <p:cNvGraphicFramePr/>
          <p:nvPr/>
        </p:nvGraphicFramePr>
        <p:xfrm>
          <a:off x="537725" y="1974125"/>
          <a:ext cx="3000000" cy="3000000"/>
        </p:xfrm>
        <a:graphic>
          <a:graphicData uri="http://schemas.openxmlformats.org/drawingml/2006/table">
            <a:tbl>
              <a:tblPr>
                <a:noFill/>
                <a:tableStyleId>{C3841057-1028-47A2-9C47-E514C4A446C7}</a:tableStyleId>
              </a:tblPr>
              <a:tblGrid>
                <a:gridCol w="3746825"/>
                <a:gridCol w="1414825"/>
                <a:gridCol w="1367850"/>
                <a:gridCol w="1508875"/>
              </a:tblGrid>
              <a:tr h="396200">
                <a:tc>
                  <a:txBody>
                    <a:bodyPr/>
                    <a:lstStyle/>
                    <a:p>
                      <a:pPr indent="0" lvl="0" marL="0" rtl="0" algn="ctr">
                        <a:spcBef>
                          <a:spcPts val="0"/>
                        </a:spcBef>
                        <a:spcAft>
                          <a:spcPts val="0"/>
                        </a:spcAft>
                        <a:buNone/>
                      </a:pPr>
                      <a:r>
                        <a:rPr b="1" lang="en" sz="1300">
                          <a:solidFill>
                            <a:schemeClr val="accent1"/>
                          </a:solidFill>
                          <a:latin typeface="Lato"/>
                          <a:ea typeface="Lato"/>
                          <a:cs typeface="Lato"/>
                          <a:sym typeface="Lato"/>
                        </a:rPr>
                        <a:t>Task</a:t>
                      </a:r>
                      <a:endParaRPr b="1" sz="13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sz="1300">
                          <a:solidFill>
                            <a:schemeClr val="accent1"/>
                          </a:solidFill>
                          <a:latin typeface="Lato"/>
                          <a:ea typeface="Lato"/>
                          <a:cs typeface="Lato"/>
                          <a:sym typeface="Lato"/>
                        </a:rPr>
                        <a:t>Target Date</a:t>
                      </a:r>
                      <a:endParaRPr b="1" sz="13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sz="1300">
                          <a:solidFill>
                            <a:schemeClr val="accent1"/>
                          </a:solidFill>
                          <a:latin typeface="Lato"/>
                          <a:ea typeface="Lato"/>
                          <a:cs typeface="Lato"/>
                          <a:sym typeface="Lato"/>
                        </a:rPr>
                        <a:t>Actual Date</a:t>
                      </a:r>
                      <a:endParaRPr b="1" sz="13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sz="1300">
                          <a:solidFill>
                            <a:schemeClr val="accent1"/>
                          </a:solidFill>
                          <a:latin typeface="Lato"/>
                          <a:ea typeface="Lato"/>
                          <a:cs typeface="Lato"/>
                          <a:sym typeface="Lato"/>
                        </a:rPr>
                        <a:t>Status</a:t>
                      </a:r>
                      <a:endParaRPr b="1" sz="1300">
                        <a:solidFill>
                          <a:schemeClr val="accent1"/>
                        </a:solidFill>
                        <a:latin typeface="Lato"/>
                        <a:ea typeface="Lato"/>
                        <a:cs typeface="Lato"/>
                        <a:sym typeface="Lato"/>
                      </a:endParaRPr>
                    </a:p>
                  </a:txBody>
                  <a:tcPr marT="91425" marB="91425" marR="91425" marL="91425"/>
                </a:tc>
              </a:tr>
              <a:tr h="4721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Completed the project charter and started data pre-processing </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Feb 28, 2022</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Feb 28, 2022</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Complete</a:t>
                      </a:r>
                      <a:endParaRPr sz="1200">
                        <a:solidFill>
                          <a:schemeClr val="accent1"/>
                        </a:solidFill>
                        <a:latin typeface="Lato"/>
                        <a:ea typeface="Lato"/>
                        <a:cs typeface="Lato"/>
                        <a:sym typeface="Lato"/>
                      </a:endParaRPr>
                    </a:p>
                  </a:txBody>
                  <a:tcPr marT="91425" marB="91425" marR="91425" marL="91425"/>
                </a:tc>
              </a:tr>
              <a:tr h="3962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Completed data cleaning and explored data through visualizations</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Mar 12, 2022</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Mar 15, 2022</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Complete</a:t>
                      </a:r>
                      <a:endParaRPr sz="1200">
                        <a:solidFill>
                          <a:schemeClr val="accen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Completed descriptive analyses and answered the questions as many as possible</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Mar 28, 2022</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Mar 30, 2022</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Complete</a:t>
                      </a:r>
                      <a:endParaRPr sz="1200">
                        <a:solidFill>
                          <a:schemeClr val="accen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Trained and tested prediction models; re-trained if the accuracy rates didn’t meet expectations</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April 15, 2022</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April 18, 2022</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Complete</a:t>
                      </a:r>
                      <a:endParaRPr sz="1200">
                        <a:solidFill>
                          <a:schemeClr val="accen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Completed the final presentation and the final report</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April 27, 2022</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In Progress</a:t>
                      </a:r>
                      <a:endParaRPr sz="1200">
                        <a:solidFill>
                          <a:schemeClr val="accent1"/>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 I. Applicant Decisions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3">
            <a:alphaModFix/>
          </a:blip>
          <a:stretch>
            <a:fillRect/>
          </a:stretch>
        </p:blipFill>
        <p:spPr>
          <a:xfrm>
            <a:off x="654275" y="1213400"/>
            <a:ext cx="5803249" cy="3281326"/>
          </a:xfrm>
          <a:prstGeom prst="rect">
            <a:avLst/>
          </a:prstGeom>
          <a:noFill/>
          <a:ln>
            <a:noFill/>
          </a:ln>
        </p:spPr>
      </p:pic>
      <p:sp>
        <p:nvSpPr>
          <p:cNvPr id="137" name="Google Shape;137;p21"/>
          <p:cNvSpPr txBox="1"/>
          <p:nvPr/>
        </p:nvSpPr>
        <p:spPr>
          <a:xfrm>
            <a:off x="590575" y="408025"/>
            <a:ext cx="83112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b="1" lang="en" sz="2400">
                <a:solidFill>
                  <a:schemeClr val="dk2"/>
                </a:solidFill>
                <a:latin typeface="Raleway"/>
                <a:ea typeface="Raleway"/>
                <a:cs typeface="Raleway"/>
                <a:sym typeface="Raleway"/>
              </a:rPr>
              <a:t>Where did our admitted applicants go if they didn’t choose Rochester?</a:t>
            </a:r>
            <a:endParaRPr b="1" sz="2400">
              <a:solidFill>
                <a:schemeClr val="dk2"/>
              </a:solidFill>
              <a:latin typeface="Raleway"/>
              <a:ea typeface="Raleway"/>
              <a:cs typeface="Raleway"/>
              <a:sym typeface="Raleway"/>
            </a:endParaRPr>
          </a:p>
          <a:p>
            <a:pPr indent="0" lvl="0" marL="0" rtl="0" algn="l">
              <a:spcBef>
                <a:spcPts val="0"/>
              </a:spcBef>
              <a:spcAft>
                <a:spcPts val="0"/>
              </a:spcAft>
              <a:buNone/>
            </a:pPr>
            <a:r>
              <a:t/>
            </a:r>
            <a:endParaRPr b="1" sz="2600">
              <a:solidFill>
                <a:schemeClr val="dk2"/>
              </a:solidFill>
              <a:latin typeface="Raleway"/>
              <a:ea typeface="Raleway"/>
              <a:cs typeface="Raleway"/>
              <a:sym typeface="Raleway"/>
            </a:endParaRPr>
          </a:p>
        </p:txBody>
      </p:sp>
      <p:sp>
        <p:nvSpPr>
          <p:cNvPr id="138" name="Google Shape;138;p21"/>
          <p:cNvSpPr txBox="1"/>
          <p:nvPr/>
        </p:nvSpPr>
        <p:spPr>
          <a:xfrm>
            <a:off x="493925" y="4424075"/>
            <a:ext cx="83112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More admitted students who decline our offers seem to go to school such as Columbia University, Carnegie Mellon University, and Cornell University. </a:t>
            </a:r>
            <a:endParaRPr sz="1300">
              <a:solidFill>
                <a:schemeClr val="dk2"/>
              </a:solidFill>
              <a:latin typeface="Lato"/>
              <a:ea typeface="Lato"/>
              <a:cs typeface="Lato"/>
              <a:sym typeface="Lato"/>
            </a:endParaRPr>
          </a:p>
        </p:txBody>
      </p:sp>
      <p:sp>
        <p:nvSpPr>
          <p:cNvPr id="139" name="Google Shape;139;p21"/>
          <p:cNvSpPr txBox="1"/>
          <p:nvPr/>
        </p:nvSpPr>
        <p:spPr>
          <a:xfrm>
            <a:off x="6777800" y="1731625"/>
            <a:ext cx="16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Descending</a:t>
            </a:r>
            <a:r>
              <a:rPr lang="en">
                <a:latin typeface="Lato"/>
                <a:ea typeface="Lato"/>
                <a:cs typeface="Lato"/>
                <a:sym typeface="Lato"/>
              </a:rPr>
              <a:t> order</a:t>
            </a:r>
            <a:endParaRPr>
              <a:latin typeface="Lato"/>
              <a:ea typeface="Lato"/>
              <a:cs typeface="Lato"/>
              <a:sym typeface="Lato"/>
            </a:endParaRPr>
          </a:p>
        </p:txBody>
      </p:sp>
      <p:sp>
        <p:nvSpPr>
          <p:cNvPr id="140" name="Google Shape;140;p21"/>
          <p:cNvSpPr/>
          <p:nvPr/>
        </p:nvSpPr>
        <p:spPr>
          <a:xfrm>
            <a:off x="6614600" y="1922100"/>
            <a:ext cx="163200" cy="1653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